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g" ContentType="image/jpe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7"/>
  </p:notesMasterIdLst>
  <p:handoutMasterIdLst>
    <p:handoutMasterId r:id="rId118"/>
  </p:handoutMasterIdLst>
  <p:sldIdLst>
    <p:sldId id="538" r:id="rId2"/>
    <p:sldId id="666" r:id="rId3"/>
    <p:sldId id="667" r:id="rId4"/>
    <p:sldId id="657" r:id="rId5"/>
    <p:sldId id="649" r:id="rId6"/>
    <p:sldId id="648" r:id="rId7"/>
    <p:sldId id="544" r:id="rId8"/>
    <p:sldId id="545" r:id="rId9"/>
    <p:sldId id="548" r:id="rId10"/>
    <p:sldId id="622" r:id="rId11"/>
    <p:sldId id="627" r:id="rId12"/>
    <p:sldId id="623" r:id="rId13"/>
    <p:sldId id="650" r:id="rId14"/>
    <p:sldId id="656" r:id="rId15"/>
    <p:sldId id="546" r:id="rId16"/>
    <p:sldId id="549" r:id="rId17"/>
    <p:sldId id="550" r:id="rId18"/>
    <p:sldId id="619" r:id="rId19"/>
    <p:sldId id="652" r:id="rId20"/>
    <p:sldId id="651" r:id="rId21"/>
    <p:sldId id="552" r:id="rId22"/>
    <p:sldId id="553" r:id="rId23"/>
    <p:sldId id="554" r:id="rId24"/>
    <p:sldId id="555" r:id="rId25"/>
    <p:sldId id="556" r:id="rId26"/>
    <p:sldId id="557" r:id="rId27"/>
    <p:sldId id="558" r:id="rId28"/>
    <p:sldId id="560" r:id="rId29"/>
    <p:sldId id="561" r:id="rId30"/>
    <p:sldId id="604" r:id="rId31"/>
    <p:sldId id="605" r:id="rId32"/>
    <p:sldId id="606" r:id="rId33"/>
    <p:sldId id="607" r:id="rId34"/>
    <p:sldId id="608" r:id="rId35"/>
    <p:sldId id="609" r:id="rId36"/>
    <p:sldId id="624" r:id="rId37"/>
    <p:sldId id="629" r:id="rId38"/>
    <p:sldId id="677" r:id="rId39"/>
    <p:sldId id="678" r:id="rId40"/>
    <p:sldId id="626" r:id="rId41"/>
    <p:sldId id="625" r:id="rId42"/>
    <p:sldId id="611" r:id="rId43"/>
    <p:sldId id="612" r:id="rId44"/>
    <p:sldId id="630" r:id="rId45"/>
    <p:sldId id="568" r:id="rId46"/>
    <p:sldId id="669" r:id="rId47"/>
    <p:sldId id="670" r:id="rId48"/>
    <p:sldId id="668" r:id="rId49"/>
    <p:sldId id="671" r:id="rId50"/>
    <p:sldId id="675" r:id="rId51"/>
    <p:sldId id="674" r:id="rId52"/>
    <p:sldId id="672" r:id="rId53"/>
    <p:sldId id="673" r:id="rId54"/>
    <p:sldId id="676" r:id="rId55"/>
    <p:sldId id="569" r:id="rId56"/>
    <p:sldId id="570" r:id="rId57"/>
    <p:sldId id="571" r:id="rId58"/>
    <p:sldId id="572" r:id="rId59"/>
    <p:sldId id="613" r:id="rId60"/>
    <p:sldId id="614" r:id="rId61"/>
    <p:sldId id="573" r:id="rId62"/>
    <p:sldId id="574" r:id="rId63"/>
    <p:sldId id="575" r:id="rId64"/>
    <p:sldId id="615" r:id="rId65"/>
    <p:sldId id="616" r:id="rId66"/>
    <p:sldId id="576" r:id="rId67"/>
    <p:sldId id="577" r:id="rId68"/>
    <p:sldId id="578" r:id="rId69"/>
    <p:sldId id="621" r:id="rId70"/>
    <p:sldId id="579" r:id="rId71"/>
    <p:sldId id="580" r:id="rId72"/>
    <p:sldId id="581" r:id="rId73"/>
    <p:sldId id="582" r:id="rId74"/>
    <p:sldId id="583" r:id="rId75"/>
    <p:sldId id="585" r:id="rId76"/>
    <p:sldId id="586" r:id="rId77"/>
    <p:sldId id="633" r:id="rId78"/>
    <p:sldId id="584" r:id="rId79"/>
    <p:sldId id="632" r:id="rId80"/>
    <p:sldId id="587" r:id="rId81"/>
    <p:sldId id="618" r:id="rId82"/>
    <p:sldId id="634" r:id="rId83"/>
    <p:sldId id="635" r:id="rId84"/>
    <p:sldId id="653" r:id="rId85"/>
    <p:sldId id="588" r:id="rId86"/>
    <p:sldId id="590" r:id="rId87"/>
    <p:sldId id="591" r:id="rId88"/>
    <p:sldId id="592" r:id="rId89"/>
    <p:sldId id="593" r:id="rId90"/>
    <p:sldId id="594" r:id="rId91"/>
    <p:sldId id="654" r:id="rId92"/>
    <p:sldId id="658" r:id="rId93"/>
    <p:sldId id="655" r:id="rId94"/>
    <p:sldId id="659" r:id="rId95"/>
    <p:sldId id="660" r:id="rId96"/>
    <p:sldId id="661" r:id="rId97"/>
    <p:sldId id="662" r:id="rId98"/>
    <p:sldId id="663" r:id="rId99"/>
    <p:sldId id="664" r:id="rId100"/>
    <p:sldId id="665" r:id="rId101"/>
    <p:sldId id="636" r:id="rId102"/>
    <p:sldId id="637" r:id="rId103"/>
    <p:sldId id="638" r:id="rId104"/>
    <p:sldId id="639" r:id="rId105"/>
    <p:sldId id="640" r:id="rId106"/>
    <p:sldId id="596" r:id="rId107"/>
    <p:sldId id="603" r:id="rId108"/>
    <p:sldId id="595" r:id="rId109"/>
    <p:sldId id="646" r:id="rId110"/>
    <p:sldId id="647" r:id="rId111"/>
    <p:sldId id="641" r:id="rId112"/>
    <p:sldId id="642" r:id="rId113"/>
    <p:sldId id="643" r:id="rId114"/>
    <p:sldId id="644" r:id="rId115"/>
    <p:sldId id="645" r:id="rId1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71F"/>
    <a:srgbClr val="A6A6A6"/>
    <a:srgbClr val="BF9500"/>
    <a:srgbClr val="F4F4F4"/>
    <a:srgbClr val="E9E9E9"/>
    <a:srgbClr val="FFCE00"/>
    <a:srgbClr val="B08D00"/>
    <a:srgbClr val="FFF6C5"/>
    <a:srgbClr val="00AE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502" autoAdjust="0"/>
    <p:restoredTop sz="86538"/>
  </p:normalViewPr>
  <p:slideViewPr>
    <p:cSldViewPr snapToGrid="0" snapToObjects="1">
      <p:cViewPr varScale="1">
        <p:scale>
          <a:sx n="83" d="100"/>
          <a:sy n="83" d="100"/>
        </p:scale>
        <p:origin x="216" y="7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viewProps" Target="viewProps.xml"/><Relationship Id="rId121" Type="http://schemas.openxmlformats.org/officeDocument/2006/relationships/theme" Target="theme/theme1.xml"/><Relationship Id="rId122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notesMaster" Target="notesMasters/notesMaster1.xml"/><Relationship Id="rId118" Type="http://schemas.openxmlformats.org/officeDocument/2006/relationships/handoutMaster" Target="handoutMasters/handoutMaster1.xml"/><Relationship Id="rId119" Type="http://schemas.openxmlformats.org/officeDocument/2006/relationships/presProps" Target="presProp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6837C-48DC-C64B-B08B-47136A9B6193}" type="datetimeFigureOut">
              <a:rPr lang="pl-PL" smtClean="0"/>
              <a:t>05.04.2020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0CFA-B9CF-6641-A491-6DBF855F4ECB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768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9DBF5-F0DF-FA4A-9E07-ECFF4D8671DD}" type="datetimeFigureOut">
              <a:rPr lang="pl-PL" smtClean="0"/>
              <a:t>05.04.2020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886E3-B863-4D46-88F6-61AE7EB3FF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9887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0303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0" dirty="0" err="1" smtClean="0"/>
              <a:t>Ap</a:t>
            </a:r>
            <a:r>
              <a:rPr lang="pl-PL" b="0" dirty="0" smtClean="0"/>
              <a:t> 11:18</a:t>
            </a:r>
          </a:p>
          <a:p>
            <a:r>
              <a:rPr lang="pl-PL" b="0" dirty="0" smtClean="0"/>
              <a:t>Narody wpadły w złość, wówczas nastał czas Twego gniewu, czas sądzenia umarłych i rozdania zapłaty Twoim sługom prorokom, świętym, szanującym Twoje imię — małym i wielkim — oraz </a:t>
            </a:r>
            <a:r>
              <a:rPr lang="pl-PL" b="1" dirty="0" smtClean="0"/>
              <a:t>czas zagłady dla tych, którzy niszczą ziemię</a:t>
            </a:r>
            <a:r>
              <a:rPr lang="pl-PL" b="0" dirty="0" smtClean="0"/>
              <a:t>.</a:t>
            </a:r>
          </a:p>
          <a:p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9314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0" dirty="0" err="1" smtClean="0"/>
              <a:t>Ap</a:t>
            </a:r>
            <a:r>
              <a:rPr lang="pl-PL" b="0" dirty="0" smtClean="0"/>
              <a:t> 11:18</a:t>
            </a:r>
          </a:p>
          <a:p>
            <a:r>
              <a:rPr lang="pl-PL" b="0" dirty="0" smtClean="0"/>
              <a:t>Narody wpadły w złość, wówczas nastał czas Twego gniewu, czas sądzenia umarłych i rozdania zapłaty Twoim sługom prorokom, świętym, szanującym Twoje imię — małym i wielkim — oraz </a:t>
            </a:r>
            <a:r>
              <a:rPr lang="pl-PL" b="1" dirty="0" smtClean="0"/>
              <a:t>czas zagłady dla tych, którzy niszczą ziemię</a:t>
            </a:r>
            <a:r>
              <a:rPr lang="pl-PL" b="0" dirty="0" smtClean="0"/>
              <a:t>.</a:t>
            </a:r>
          </a:p>
          <a:p>
            <a:endParaRPr lang="pl-PL" b="0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45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9783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9126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5607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2695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109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5439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is szablo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pl-PL" dirty="0" smtClean="0"/>
              <a:t>Opis szablonu W34 V2.4 bo mi się </a:t>
            </a:r>
            <a:r>
              <a:rPr lang="pl-PL" smtClean="0"/>
              <a:t>numer podoba.</a:t>
            </a:r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05.04.2020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‹nr›</a:t>
            </a:fld>
            <a:endParaRPr lang="pl-PL"/>
          </a:p>
        </p:txBody>
      </p:sp>
      <p:sp>
        <p:nvSpPr>
          <p:cNvPr id="7" name="Symbol zastępczy zawartości 6"/>
          <p:cNvSpPr>
            <a:spLocks noGrp="1"/>
          </p:cNvSpPr>
          <p:nvPr>
            <p:ph sz="quarter" idx="13" hasCustomPrompt="1"/>
          </p:nvPr>
        </p:nvSpPr>
        <p:spPr>
          <a:xfrm>
            <a:off x="838200" y="1893888"/>
            <a:ext cx="10515600" cy="305435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</a:lstStyle>
          <a:p>
            <a:pPr lvl="0"/>
            <a:r>
              <a:rPr lang="pl-PL" dirty="0" smtClean="0"/>
              <a:t>Tu będę sobie opisywał na czym polega ten szablon</a:t>
            </a:r>
          </a:p>
          <a:p>
            <a:pPr lvl="1"/>
            <a:r>
              <a:rPr lang="pl-PL" dirty="0" smtClean="0"/>
              <a:t>Powstał we wrześniu 2019, przy okazji wykładu „Inwestycje które nie spłoną” i wykładu „nadzieja ucznia Jezusa”. Wersja 2.4 jest pierwsza </a:t>
            </a:r>
            <a:r>
              <a:rPr lang="mr-IN" dirty="0" smtClean="0"/>
              <a:t>–</a:t>
            </a:r>
            <a:r>
              <a:rPr lang="pl-PL" dirty="0" smtClean="0"/>
              <a:t> ma ustalone jakoś kolory.</a:t>
            </a:r>
          </a:p>
          <a:p>
            <a:pPr lvl="1"/>
            <a:r>
              <a:rPr lang="pl-PL" dirty="0" smtClean="0"/>
              <a:t>Warto by tu wstawić szablony jakie miałem w prezentacjach 3S-owych.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04050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łota myśl niebie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7" name="Chmurka 6"/>
          <p:cNvSpPr/>
          <p:nvPr userDrawn="1"/>
        </p:nvSpPr>
        <p:spPr>
          <a:xfrm>
            <a:off x="1147480" y="950262"/>
            <a:ext cx="9610166" cy="584498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 b="1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67280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ytat i koment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70514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pl-PL" sz="2400" i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just">
              <a:spcBef>
                <a:spcPts val="400"/>
              </a:spcBef>
              <a:buNone/>
            </a:pPr>
            <a:r>
              <a:rPr lang="pl-PL" dirty="0"/>
              <a:t>Kliknij, aby edytować style </a:t>
            </a:r>
            <a:r>
              <a:rPr lang="pl-PL"/>
              <a:t>wzorca tekstu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05.04.2020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‹nr›</a:t>
            </a:fld>
            <a:endParaRPr lang="pl-PL"/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031076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ytat i komentarz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838200" y="1254369"/>
            <a:ext cx="10515600" cy="3098970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anchor="ctr">
            <a:normAutofit/>
          </a:bodyPr>
          <a:lstStyle>
            <a:lvl1pPr marL="0" indent="0" algn="just">
              <a:spcBef>
                <a:spcPts val="400"/>
              </a:spcBef>
              <a:buNone/>
              <a:defRPr sz="2400" i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528031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ytat i koment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70514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pl-PL" sz="2400" i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just">
              <a:spcBef>
                <a:spcPts val="400"/>
              </a:spcBef>
              <a:buNone/>
            </a:pPr>
            <a:r>
              <a:rPr lang="pl-PL" dirty="0"/>
              <a:t>Kliknij, aby edytować style </a:t>
            </a:r>
            <a:r>
              <a:rPr lang="pl-PL"/>
              <a:t>wzorca tekstu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05.04.2020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‹nr›</a:t>
            </a:fld>
            <a:endParaRPr lang="pl-PL"/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031076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ytat i komentarz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838200" y="1254369"/>
            <a:ext cx="10515600" cy="3098970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anchor="ctr">
            <a:normAutofit/>
          </a:bodyPr>
          <a:lstStyle>
            <a:lvl1pPr marL="0" indent="0" algn="just">
              <a:spcBef>
                <a:spcPts val="400"/>
              </a:spcBef>
              <a:buNone/>
              <a:defRPr sz="2400" i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528031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arta UBG z 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637456" y="187324"/>
            <a:ext cx="7249743" cy="514423"/>
          </a:xfrm>
        </p:spPr>
        <p:txBody>
          <a:bodyPr anchor="t"/>
          <a:lstStyle>
            <a:lvl1pPr>
              <a:defRPr sz="3200" b="1">
                <a:latin typeface="+mn-lt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tyt.`</a:t>
            </a:r>
          </a:p>
        </p:txBody>
      </p:sp>
      <p:sp>
        <p:nvSpPr>
          <p:cNvPr id="3" name="Symbol zastępczy obrazu 2"/>
          <p:cNvSpPr>
            <a:spLocks noGrp="1" noChangeAspect="1"/>
          </p:cNvSpPr>
          <p:nvPr>
            <p:ph type="pic" idx="1"/>
          </p:nvPr>
        </p:nvSpPr>
        <p:spPr>
          <a:xfrm>
            <a:off x="-290944" y="0"/>
            <a:ext cx="4928400" cy="69503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37456" y="873303"/>
            <a:ext cx="7249743" cy="315837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8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4637456" y="4203229"/>
            <a:ext cx="7249743" cy="239153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1" name="Łącznik prosty 10"/>
          <p:cNvCxnSpPr/>
          <p:nvPr userDrawn="1"/>
        </p:nvCxnSpPr>
        <p:spPr>
          <a:xfrm>
            <a:off x="4390997" y="187324"/>
            <a:ext cx="0" cy="6407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02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rta UBG z 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637456" y="187324"/>
            <a:ext cx="7380373" cy="514423"/>
          </a:xfrm>
        </p:spPr>
        <p:txBody>
          <a:bodyPr anchor="t"/>
          <a:lstStyle>
            <a:lvl1pPr>
              <a:defRPr sz="3200" b="1">
                <a:latin typeface="+mn-lt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tyt.`</a:t>
            </a:r>
          </a:p>
        </p:txBody>
      </p:sp>
      <p:sp>
        <p:nvSpPr>
          <p:cNvPr id="3" name="Symbol zastępczy obrazu 2"/>
          <p:cNvSpPr>
            <a:spLocks noGrp="1" noChangeAspect="1"/>
          </p:cNvSpPr>
          <p:nvPr>
            <p:ph type="pic" idx="1"/>
          </p:nvPr>
        </p:nvSpPr>
        <p:spPr>
          <a:xfrm>
            <a:off x="-290944" y="0"/>
            <a:ext cx="4928400" cy="69503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37456" y="873303"/>
            <a:ext cx="7380373" cy="3158370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>
              <a:buNone/>
              <a:defRPr lang="pl-PL" sz="2400" i="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just">
              <a:spcBef>
                <a:spcPts val="400"/>
              </a:spcBef>
            </a:pPr>
            <a:r>
              <a:rPr lang="pl-PL" dirty="0"/>
              <a:t>Kliknij</a:t>
            </a:r>
            <a:r>
              <a:rPr lang="pl-PL"/>
              <a:t>, aby </a:t>
            </a:r>
            <a:r>
              <a:rPr lang="pl-PL" dirty="0"/>
              <a:t>edytować style wzorca tekstu</a:t>
            </a:r>
          </a:p>
        </p:txBody>
      </p:sp>
      <p:sp>
        <p:nvSpPr>
          <p:cNvPr id="8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4637456" y="4203229"/>
            <a:ext cx="7380373" cy="23915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1" name="Łącznik prosty 10"/>
          <p:cNvCxnSpPr/>
          <p:nvPr userDrawn="1"/>
        </p:nvCxnSpPr>
        <p:spPr>
          <a:xfrm>
            <a:off x="4390997" y="187324"/>
            <a:ext cx="0" cy="6407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05.04.2020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0052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05.04.2020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495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05.04.2020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58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38200" y="4034911"/>
            <a:ext cx="10515600" cy="1655762"/>
          </a:xfrm>
        </p:spPr>
        <p:txBody>
          <a:bodyPr anchor="b"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05.04.2020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03903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Złota myś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murka 6"/>
          <p:cNvSpPr/>
          <p:nvPr userDrawn="1"/>
        </p:nvSpPr>
        <p:spPr>
          <a:xfrm>
            <a:off x="1866380" y="1077240"/>
            <a:ext cx="7738873" cy="44968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B08D00"/>
            </a:solidFill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441531" y="1370015"/>
            <a:ext cx="7015620" cy="39410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664823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łota myś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murka 6"/>
          <p:cNvSpPr/>
          <p:nvPr userDrawn="1"/>
        </p:nvSpPr>
        <p:spPr>
          <a:xfrm>
            <a:off x="676405" y="424170"/>
            <a:ext cx="10081241" cy="607683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B08D00"/>
            </a:solidFill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299533"/>
            <a:ext cx="10021866" cy="4351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 b="1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309454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182967"/>
            <a:ext cx="10515600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r">
              <a:spcBef>
                <a:spcPts val="400"/>
              </a:spcBef>
              <a:buNone/>
              <a:defRPr sz="20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05.04.2020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2840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05.04.2020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6682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treść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144000" tIns="144000" rIns="144000" bIns="144000" rtlCol="0">
            <a:normAutofit/>
          </a:bodyPr>
          <a:lstStyle>
            <a:lvl1pPr marL="0" indent="-228600">
              <a:buNone/>
              <a:defRPr lang="pl-PL" sz="2000">
                <a:solidFill>
                  <a:schemeClr val="tx1"/>
                </a:solidFill>
              </a:defRPr>
            </a:lvl1pPr>
            <a:lvl2pPr marL="0" indent="-228600">
              <a:buNone/>
              <a:defRPr lang="pl-PL" sz="2000">
                <a:solidFill>
                  <a:schemeClr val="tx1"/>
                </a:solidFill>
              </a:defRPr>
            </a:lvl2pPr>
            <a:lvl3pPr marL="0" indent="-228600">
              <a:buNone/>
              <a:defRPr lang="pl-PL" sz="2000">
                <a:solidFill>
                  <a:schemeClr val="tx1"/>
                </a:solidFill>
              </a:defRPr>
            </a:lvl3pPr>
            <a:lvl4pPr marL="0" indent="-228600">
              <a:buNone/>
              <a:defRPr lang="pl-PL" sz="2000">
                <a:solidFill>
                  <a:schemeClr val="tx1"/>
                </a:solidFill>
              </a:defRPr>
            </a:lvl4pPr>
            <a:lvl5pPr marL="0" indent="-228600">
              <a:buNone/>
              <a:defRPr lang="pl-PL" sz="2000">
                <a:solidFill>
                  <a:schemeClr val="tx1"/>
                </a:solidFill>
              </a:defRPr>
            </a:lvl5pPr>
          </a:lstStyle>
          <a:p>
            <a:pPr marL="0" lvl="0" indent="0"/>
            <a:r>
              <a:rPr lang="pl-PL" dirty="0"/>
              <a:t>Kliknij, aby edytować style wzorca tekstu</a:t>
            </a:r>
          </a:p>
          <a:p>
            <a:pPr marL="457200" lvl="1" indent="0"/>
            <a:r>
              <a:rPr lang="pl-PL" dirty="0"/>
              <a:t>Drugi poziom</a:t>
            </a:r>
          </a:p>
          <a:p>
            <a:pPr marL="914400" lvl="2" indent="0"/>
            <a:r>
              <a:rPr lang="pl-PL" dirty="0"/>
              <a:t>Trzeci poziom</a:t>
            </a:r>
          </a:p>
          <a:p>
            <a:pPr marL="1371600" lvl="3" indent="0"/>
            <a:r>
              <a:rPr lang="pl-PL" dirty="0"/>
              <a:t>Czwarty poziom</a:t>
            </a:r>
          </a:p>
          <a:p>
            <a:pPr marL="1828800" lvl="4" indent="0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05.04.2020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‹nr›</a:t>
            </a:fld>
            <a:endParaRPr lang="pl-PL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05.04.2020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341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05.04.2020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6634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łota myśl mał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murka 6"/>
          <p:cNvSpPr/>
          <p:nvPr userDrawn="1"/>
        </p:nvSpPr>
        <p:spPr>
          <a:xfrm>
            <a:off x="1866380" y="1077240"/>
            <a:ext cx="7738873" cy="44968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B08D00"/>
            </a:solidFill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441531" y="1370015"/>
            <a:ext cx="7015620" cy="39410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łota myśl duż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murka 6"/>
          <p:cNvSpPr/>
          <p:nvPr userDrawn="1"/>
        </p:nvSpPr>
        <p:spPr>
          <a:xfrm>
            <a:off x="676405" y="424170"/>
            <a:ext cx="10081241" cy="607683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B08D00"/>
            </a:solidFill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299533"/>
            <a:ext cx="10021866" cy="4351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 b="1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33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E13D6-D9AF-E34D-A440-CDCDD108A23A}" type="datetimeFigureOut">
              <a:rPr lang="pl-PL" smtClean="0"/>
              <a:t>05.04.2020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A68A-9F98-AD4F-B60A-1C984F9A36F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28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49" r:id="rId2"/>
    <p:sldLayoutId id="2147483651" r:id="rId3"/>
    <p:sldLayoutId id="2147483650" r:id="rId4"/>
    <p:sldLayoutId id="2147483671" r:id="rId5"/>
    <p:sldLayoutId id="2147483654" r:id="rId6"/>
    <p:sldLayoutId id="2147483655" r:id="rId7"/>
    <p:sldLayoutId id="2147483667" r:id="rId8"/>
    <p:sldLayoutId id="2147483664" r:id="rId9"/>
    <p:sldLayoutId id="2147483662" r:id="rId10"/>
    <p:sldLayoutId id="2147483665" r:id="rId11"/>
    <p:sldLayoutId id="2147483666" r:id="rId12"/>
    <p:sldLayoutId id="2147483660" r:id="rId13"/>
    <p:sldLayoutId id="2147483661" r:id="rId14"/>
    <p:sldLayoutId id="2147483657" r:id="rId15"/>
    <p:sldLayoutId id="2147483663" r:id="rId16"/>
    <p:sldLayoutId id="2147483652" r:id="rId17"/>
    <p:sldLayoutId id="2147483653" r:id="rId18"/>
    <p:sldLayoutId id="2147483656" r:id="rId19"/>
    <p:sldLayoutId id="2147483669" r:id="rId20"/>
    <p:sldLayoutId id="214748367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mailto:wojtek@pp.org.pl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Co będzie ze mną po śmierci?</a:t>
            </a:r>
            <a:br>
              <a:rPr lang="pl-PL" dirty="0" smtClean="0"/>
            </a:br>
            <a:r>
              <a:rPr lang="pl-PL" dirty="0" smtClean="0"/>
              <a:t>Nadzieja ucznia Jezusa.</a:t>
            </a:r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pl-PL" b="1" u="sng" dirty="0" smtClean="0"/>
              <a:t>Odwołane</a:t>
            </a:r>
            <a:r>
              <a:rPr lang="pl-PL" dirty="0" smtClean="0"/>
              <a:t> S.D.P - Spotkania dla przedsiębiorców,</a:t>
            </a:r>
          </a:p>
          <a:p>
            <a:r>
              <a:rPr lang="pl-PL" dirty="0" smtClean="0"/>
              <a:t>Gliwice, </a:t>
            </a:r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r>
              <a:rPr lang="pl-PL" dirty="0" err="1" smtClean="0"/>
              <a:t>Dwahahahahah</a:t>
            </a:r>
            <a:endParaRPr lang="pl-PL" dirty="0"/>
          </a:p>
          <a:p>
            <a:endParaRPr lang="pl-PL" dirty="0" smtClean="0"/>
          </a:p>
          <a:p>
            <a:r>
              <a:rPr lang="pl-PL" dirty="0" smtClean="0"/>
              <a:t>6 kwietnia</a:t>
            </a:r>
            <a:r>
              <a:rPr lang="pl-PL" dirty="0" smtClean="0"/>
              <a:t> </a:t>
            </a:r>
            <a:r>
              <a:rPr lang="pl-PL" dirty="0" smtClean="0"/>
              <a:t>2020 roku</a:t>
            </a:r>
            <a:endParaRPr lang="pl-PL" dirty="0"/>
          </a:p>
          <a:p>
            <a:endParaRPr lang="pl-PL" dirty="0" smtClean="0"/>
          </a:p>
          <a:p>
            <a:r>
              <a:rPr lang="pl-PL" dirty="0" smtClean="0"/>
              <a:t>Wojciech Apel, 601 42 50 19, </a:t>
            </a:r>
            <a:r>
              <a:rPr lang="pl-PL" dirty="0" err="1" smtClean="0"/>
              <a:t>wojtek@pp.org.pl</a:t>
            </a: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189126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Zasadnicze pytania człowieka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smtClean="0"/>
              <a:t>Skąd pochodzę?</a:t>
            </a:r>
          </a:p>
          <a:p>
            <a:pPr marL="514350" indent="-514350">
              <a:buFont typeface="+mj-lt"/>
              <a:buAutoNum type="arabicPeriod"/>
            </a:pPr>
            <a:r>
              <a:rPr lang="pl-PL" smtClean="0"/>
              <a:t>Kim jestem?</a:t>
            </a:r>
          </a:p>
          <a:p>
            <a:pPr marL="514350" indent="-514350">
              <a:buFont typeface="+mj-lt"/>
              <a:buAutoNum type="arabicPeriod"/>
            </a:pPr>
            <a:r>
              <a:rPr lang="pl-PL" smtClean="0"/>
              <a:t>Dokąd zmierzam?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3062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5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Dodatki i slajdy zbędne</a:t>
            </a:r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791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Slajdy dodatkowe do planu dziejów. Dokończyć!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52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altLang="pl-PL" dirty="0"/>
              <a:t>Wyjątek: czasy </a:t>
            </a:r>
            <a:r>
              <a:rPr lang="pl-PL" altLang="pl-PL" dirty="0" smtClean="0"/>
              <a:t>końca </a:t>
            </a:r>
            <a:r>
              <a:rPr lang="mr-IN" altLang="pl-PL" dirty="0" smtClean="0"/>
              <a:t>–</a:t>
            </a:r>
            <a:r>
              <a:rPr lang="pl-PL" altLang="pl-PL" dirty="0" smtClean="0"/>
              <a:t> pochwyceni i męczennicy</a:t>
            </a:r>
            <a:endParaRPr lang="pl-PL" altLang="pl-PL" dirty="0"/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199" y="3908425"/>
            <a:ext cx="3127587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6549817" y="4110038"/>
            <a:ext cx="1608347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6854619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" name="Sześcian 2"/>
          <p:cNvSpPr/>
          <p:nvPr/>
        </p:nvSpPr>
        <p:spPr>
          <a:xfrm>
            <a:off x="9151939" y="2909888"/>
            <a:ext cx="528637" cy="527050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35" name="Line 5"/>
          <p:cNvSpPr>
            <a:spLocks noChangeShapeType="1"/>
          </p:cNvSpPr>
          <p:nvPr/>
        </p:nvSpPr>
        <p:spPr bwMode="auto">
          <a:xfrm flipV="1">
            <a:off x="9105901" y="3265488"/>
            <a:ext cx="212725" cy="43815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grpSp>
        <p:nvGrpSpPr>
          <p:cNvPr id="54" name="Grupa 53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55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6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7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30" name="Freeform 31"/>
          <p:cNvSpPr>
            <a:spLocks/>
          </p:cNvSpPr>
          <p:nvPr/>
        </p:nvSpPr>
        <p:spPr bwMode="auto">
          <a:xfrm flipV="1">
            <a:off x="6549817" y="3935568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grpSp>
        <p:nvGrpSpPr>
          <p:cNvPr id="6" name="Grupa 5"/>
          <p:cNvGrpSpPr/>
          <p:nvPr/>
        </p:nvGrpSpPr>
        <p:grpSpPr>
          <a:xfrm>
            <a:off x="6021138" y="3527401"/>
            <a:ext cx="328045" cy="1211996"/>
            <a:chOff x="6021138" y="3527401"/>
            <a:chExt cx="328045" cy="793749"/>
          </a:xfrm>
        </p:grpSpPr>
        <p:sp>
          <p:nvSpPr>
            <p:cNvPr id="32" name="Line 12"/>
            <p:cNvSpPr>
              <a:spLocks noChangeShapeType="1"/>
            </p:cNvSpPr>
            <p:nvPr/>
          </p:nvSpPr>
          <p:spPr bwMode="auto">
            <a:xfrm rot="16200000">
              <a:off x="5624264" y="3924276"/>
              <a:ext cx="793748" cy="0"/>
            </a:xfrm>
            <a:prstGeom prst="line">
              <a:avLst/>
            </a:prstGeom>
            <a:noFill/>
            <a:ln w="57150">
              <a:solidFill>
                <a:srgbClr val="7030A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33" name="Line 12"/>
            <p:cNvSpPr>
              <a:spLocks noChangeShapeType="1"/>
            </p:cNvSpPr>
            <p:nvPr/>
          </p:nvSpPr>
          <p:spPr bwMode="auto">
            <a:xfrm rot="16200000">
              <a:off x="5830807" y="3870132"/>
              <a:ext cx="685461" cy="0"/>
            </a:xfrm>
            <a:prstGeom prst="line">
              <a:avLst/>
            </a:prstGeom>
            <a:noFill/>
            <a:ln w="57150">
              <a:solidFill>
                <a:srgbClr val="7030A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34" name="Line 12"/>
            <p:cNvSpPr>
              <a:spLocks noChangeShapeType="1"/>
            </p:cNvSpPr>
            <p:nvPr/>
          </p:nvSpPr>
          <p:spPr bwMode="auto">
            <a:xfrm rot="16200000">
              <a:off x="6069542" y="3807042"/>
              <a:ext cx="559281" cy="0"/>
            </a:xfrm>
            <a:prstGeom prst="line">
              <a:avLst/>
            </a:prstGeom>
            <a:noFill/>
            <a:ln w="57150">
              <a:solidFill>
                <a:srgbClr val="7030A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</p:grpSp>
      <p:sp>
        <p:nvSpPr>
          <p:cNvPr id="2" name="PoleTekstowe 1"/>
          <p:cNvSpPr txBox="1"/>
          <p:nvPr/>
        </p:nvSpPr>
        <p:spPr>
          <a:xfrm>
            <a:off x="5985464" y="4337057"/>
            <a:ext cx="2136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rgbClr val="7030A0"/>
                </a:solidFill>
              </a:rPr>
              <a:t> </a:t>
            </a:r>
            <a:r>
              <a:rPr lang="pl-PL" sz="1200" dirty="0" smtClean="0">
                <a:solidFill>
                  <a:srgbClr val="7030A0"/>
                </a:solidFill>
              </a:rPr>
              <a:t>       Bestia</a:t>
            </a:r>
            <a:endParaRPr lang="pl-PL" sz="1200" dirty="0">
              <a:solidFill>
                <a:srgbClr val="7030A0"/>
              </a:solidFill>
            </a:endParaRPr>
          </a:p>
          <a:p>
            <a:r>
              <a:rPr lang="pl-PL" sz="1200" dirty="0" smtClean="0">
                <a:solidFill>
                  <a:srgbClr val="7030A0"/>
                </a:solidFill>
              </a:rPr>
              <a:t>    Fałszywy prorok</a:t>
            </a:r>
          </a:p>
          <a:p>
            <a:r>
              <a:rPr lang="pl-PL" sz="1200" dirty="0" smtClean="0">
                <a:solidFill>
                  <a:srgbClr val="7030A0"/>
                </a:solidFill>
              </a:rPr>
              <a:t>Antychryst</a:t>
            </a:r>
            <a:endParaRPr lang="pl-PL" sz="1200" dirty="0">
              <a:solidFill>
                <a:srgbClr val="7030A0"/>
              </a:solidFill>
            </a:endParaRPr>
          </a:p>
        </p:txBody>
      </p:sp>
      <p:sp>
        <p:nvSpPr>
          <p:cNvPr id="35" name="Line 5"/>
          <p:cNvSpPr>
            <a:spLocks noChangeShapeType="1"/>
          </p:cNvSpPr>
          <p:nvPr/>
        </p:nvSpPr>
        <p:spPr bwMode="auto">
          <a:xfrm>
            <a:off x="4765638" y="3711575"/>
            <a:ext cx="1013068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6" name="Freeform 8"/>
          <p:cNvSpPr>
            <a:spLocks/>
          </p:cNvSpPr>
          <p:nvPr/>
        </p:nvSpPr>
        <p:spPr bwMode="auto">
          <a:xfrm>
            <a:off x="5700714" y="2503489"/>
            <a:ext cx="257175" cy="581025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9" name="Line 10"/>
          <p:cNvSpPr>
            <a:spLocks noChangeShapeType="1"/>
          </p:cNvSpPr>
          <p:nvPr/>
        </p:nvSpPr>
        <p:spPr bwMode="auto">
          <a:xfrm rot="16200000" flipV="1">
            <a:off x="5483226" y="2757489"/>
            <a:ext cx="638175" cy="15875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0" name="Line 10"/>
          <p:cNvSpPr>
            <a:spLocks noChangeShapeType="1"/>
          </p:cNvSpPr>
          <p:nvPr/>
        </p:nvSpPr>
        <p:spPr bwMode="auto">
          <a:xfrm rot="-5400000">
            <a:off x="5498308" y="3398044"/>
            <a:ext cx="627061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5773739" y="2389188"/>
            <a:ext cx="1355725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3" name="Line 15"/>
          <p:cNvSpPr>
            <a:spLocks noChangeShapeType="1"/>
          </p:cNvSpPr>
          <p:nvPr/>
        </p:nvSpPr>
        <p:spPr bwMode="auto">
          <a:xfrm>
            <a:off x="6048376" y="2503488"/>
            <a:ext cx="9493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4" name="Line 4"/>
          <p:cNvSpPr>
            <a:spLocks noChangeShapeType="1"/>
          </p:cNvSpPr>
          <p:nvPr/>
        </p:nvSpPr>
        <p:spPr bwMode="auto">
          <a:xfrm>
            <a:off x="4367605" y="2503488"/>
            <a:ext cx="1333109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" name="PoleTekstowe 3"/>
          <p:cNvSpPr txBox="1"/>
          <p:nvPr/>
        </p:nvSpPr>
        <p:spPr>
          <a:xfrm>
            <a:off x="537882" y="5287151"/>
            <a:ext cx="3410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Wyjątki do dyskusji:</a:t>
            </a:r>
          </a:p>
          <a:p>
            <a:pPr marL="285750" indent="-285750">
              <a:buFont typeface="Arial" charset="0"/>
              <a:buChar char="•"/>
            </a:pPr>
            <a:r>
              <a:rPr lang="pl-PL" dirty="0"/>
              <a:t>Pochwycenie Kościoła</a:t>
            </a:r>
          </a:p>
          <a:p>
            <a:pPr marL="285750" indent="-285750">
              <a:buFont typeface="Arial" charset="0"/>
              <a:buChar char="•"/>
            </a:pPr>
            <a:r>
              <a:rPr lang="pl-PL" dirty="0"/>
              <a:t>Męczennicy którzy w czasach końca nie dają się zwieść.</a:t>
            </a:r>
          </a:p>
        </p:txBody>
      </p:sp>
      <p:sp>
        <p:nvSpPr>
          <p:cNvPr id="45" name="Line 5"/>
          <p:cNvSpPr>
            <a:spLocks noChangeShapeType="1"/>
          </p:cNvSpPr>
          <p:nvPr/>
        </p:nvSpPr>
        <p:spPr bwMode="auto">
          <a:xfrm>
            <a:off x="3441522" y="6266933"/>
            <a:ext cx="1013068" cy="0"/>
          </a:xfrm>
          <a:prstGeom prst="line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6" name="Line 5"/>
          <p:cNvSpPr>
            <a:spLocks noChangeShapeType="1"/>
          </p:cNvSpPr>
          <p:nvPr/>
        </p:nvSpPr>
        <p:spPr bwMode="auto">
          <a:xfrm>
            <a:off x="2531628" y="7157613"/>
            <a:ext cx="1013068" cy="0"/>
          </a:xfrm>
          <a:prstGeom prst="line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7" name="Line 5"/>
          <p:cNvSpPr>
            <a:spLocks noChangeShapeType="1"/>
          </p:cNvSpPr>
          <p:nvPr/>
        </p:nvSpPr>
        <p:spPr bwMode="auto">
          <a:xfrm flipV="1">
            <a:off x="6264446" y="2732580"/>
            <a:ext cx="104278" cy="1060619"/>
          </a:xfrm>
          <a:prstGeom prst="line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8" name="Line 5"/>
          <p:cNvSpPr>
            <a:spLocks noChangeShapeType="1"/>
          </p:cNvSpPr>
          <p:nvPr/>
        </p:nvSpPr>
        <p:spPr bwMode="auto">
          <a:xfrm flipV="1">
            <a:off x="6370800" y="2658355"/>
            <a:ext cx="517440" cy="0"/>
          </a:xfrm>
          <a:prstGeom prst="line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9" name="Line 5"/>
          <p:cNvSpPr>
            <a:spLocks noChangeShapeType="1"/>
          </p:cNvSpPr>
          <p:nvPr/>
        </p:nvSpPr>
        <p:spPr bwMode="auto">
          <a:xfrm flipV="1">
            <a:off x="5885757" y="3793200"/>
            <a:ext cx="392046" cy="0"/>
          </a:xfrm>
          <a:prstGeom prst="line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0" name="Line 12"/>
          <p:cNvSpPr>
            <a:spLocks noChangeShapeType="1"/>
          </p:cNvSpPr>
          <p:nvPr/>
        </p:nvSpPr>
        <p:spPr bwMode="auto">
          <a:xfrm rot="16200000" flipH="1">
            <a:off x="6550194" y="2968823"/>
            <a:ext cx="4411" cy="105059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8" name="Text Box 4"/>
          <p:cNvSpPr txBox="1">
            <a:spLocks noChangeArrowheads="1"/>
          </p:cNvSpPr>
          <p:nvPr/>
        </p:nvSpPr>
        <p:spPr bwMode="auto">
          <a:xfrm>
            <a:off x="8212138" y="5163040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dirty="0"/>
              <a:t>Jezioro ognia</a:t>
            </a:r>
          </a:p>
        </p:txBody>
      </p:sp>
    </p:spTree>
    <p:extLst>
      <p:ext uri="{BB962C8B-B14F-4D97-AF65-F5344CB8AC3E}">
        <p14:creationId xmlns:p14="http://schemas.microsoft.com/office/powerpoint/2010/main" val="327304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altLang="pl-PL" dirty="0" err="1" smtClean="0"/>
              <a:t>ToDo</a:t>
            </a:r>
            <a:r>
              <a:rPr lang="pl-PL" altLang="pl-PL" dirty="0" smtClean="0"/>
              <a:t>: można zrobić slajd o Szatanie w czasach TK</a:t>
            </a:r>
            <a:endParaRPr lang="pl-PL" altLang="pl-PL" dirty="0"/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199" y="3908425"/>
            <a:ext cx="3127587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6549817" y="4110038"/>
            <a:ext cx="1608347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6854619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" name="Sześcian 2"/>
          <p:cNvSpPr/>
          <p:nvPr/>
        </p:nvSpPr>
        <p:spPr>
          <a:xfrm>
            <a:off x="9151939" y="2909888"/>
            <a:ext cx="528637" cy="527050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35" name="Line 5"/>
          <p:cNvSpPr>
            <a:spLocks noChangeShapeType="1"/>
          </p:cNvSpPr>
          <p:nvPr/>
        </p:nvSpPr>
        <p:spPr bwMode="auto">
          <a:xfrm flipV="1">
            <a:off x="9105901" y="3265488"/>
            <a:ext cx="212725" cy="43815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grpSp>
        <p:nvGrpSpPr>
          <p:cNvPr id="54" name="Grupa 53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55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6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7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30" name="Freeform 31"/>
          <p:cNvSpPr>
            <a:spLocks/>
          </p:cNvSpPr>
          <p:nvPr/>
        </p:nvSpPr>
        <p:spPr bwMode="auto">
          <a:xfrm flipV="1">
            <a:off x="6549817" y="3935568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grpSp>
        <p:nvGrpSpPr>
          <p:cNvPr id="6" name="Grupa 5"/>
          <p:cNvGrpSpPr/>
          <p:nvPr/>
        </p:nvGrpSpPr>
        <p:grpSpPr>
          <a:xfrm>
            <a:off x="6021138" y="3527401"/>
            <a:ext cx="328045" cy="1211996"/>
            <a:chOff x="6021138" y="3527401"/>
            <a:chExt cx="328045" cy="793749"/>
          </a:xfrm>
        </p:grpSpPr>
        <p:sp>
          <p:nvSpPr>
            <p:cNvPr id="32" name="Line 12"/>
            <p:cNvSpPr>
              <a:spLocks noChangeShapeType="1"/>
            </p:cNvSpPr>
            <p:nvPr/>
          </p:nvSpPr>
          <p:spPr bwMode="auto">
            <a:xfrm rot="16200000">
              <a:off x="5624264" y="3924276"/>
              <a:ext cx="793748" cy="0"/>
            </a:xfrm>
            <a:prstGeom prst="line">
              <a:avLst/>
            </a:prstGeom>
            <a:noFill/>
            <a:ln w="57150">
              <a:solidFill>
                <a:srgbClr val="7030A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33" name="Line 12"/>
            <p:cNvSpPr>
              <a:spLocks noChangeShapeType="1"/>
            </p:cNvSpPr>
            <p:nvPr/>
          </p:nvSpPr>
          <p:spPr bwMode="auto">
            <a:xfrm rot="16200000">
              <a:off x="5830807" y="3870132"/>
              <a:ext cx="685461" cy="0"/>
            </a:xfrm>
            <a:prstGeom prst="line">
              <a:avLst/>
            </a:prstGeom>
            <a:noFill/>
            <a:ln w="57150">
              <a:solidFill>
                <a:srgbClr val="7030A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34" name="Line 12"/>
            <p:cNvSpPr>
              <a:spLocks noChangeShapeType="1"/>
            </p:cNvSpPr>
            <p:nvPr/>
          </p:nvSpPr>
          <p:spPr bwMode="auto">
            <a:xfrm rot="16200000">
              <a:off x="6069542" y="3807042"/>
              <a:ext cx="559281" cy="0"/>
            </a:xfrm>
            <a:prstGeom prst="line">
              <a:avLst/>
            </a:prstGeom>
            <a:noFill/>
            <a:ln w="57150">
              <a:solidFill>
                <a:srgbClr val="7030A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</p:grpSp>
      <p:sp>
        <p:nvSpPr>
          <p:cNvPr id="2" name="PoleTekstowe 1"/>
          <p:cNvSpPr txBox="1"/>
          <p:nvPr/>
        </p:nvSpPr>
        <p:spPr>
          <a:xfrm>
            <a:off x="5985464" y="4337057"/>
            <a:ext cx="2136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rgbClr val="7030A0"/>
                </a:solidFill>
              </a:rPr>
              <a:t> </a:t>
            </a:r>
            <a:r>
              <a:rPr lang="pl-PL" sz="1200" dirty="0" smtClean="0">
                <a:solidFill>
                  <a:srgbClr val="7030A0"/>
                </a:solidFill>
              </a:rPr>
              <a:t>       Bestia</a:t>
            </a:r>
            <a:endParaRPr lang="pl-PL" sz="1200" dirty="0">
              <a:solidFill>
                <a:srgbClr val="7030A0"/>
              </a:solidFill>
            </a:endParaRPr>
          </a:p>
          <a:p>
            <a:r>
              <a:rPr lang="pl-PL" sz="1200" dirty="0" smtClean="0">
                <a:solidFill>
                  <a:srgbClr val="7030A0"/>
                </a:solidFill>
              </a:rPr>
              <a:t>    Fałszywy prorok</a:t>
            </a:r>
          </a:p>
          <a:p>
            <a:r>
              <a:rPr lang="pl-PL" sz="1200" dirty="0" smtClean="0">
                <a:solidFill>
                  <a:srgbClr val="7030A0"/>
                </a:solidFill>
              </a:rPr>
              <a:t>Antychryst</a:t>
            </a:r>
            <a:endParaRPr lang="pl-PL" sz="1200" dirty="0">
              <a:solidFill>
                <a:srgbClr val="7030A0"/>
              </a:solidFill>
            </a:endParaRPr>
          </a:p>
        </p:txBody>
      </p:sp>
      <p:sp>
        <p:nvSpPr>
          <p:cNvPr id="35" name="Line 5"/>
          <p:cNvSpPr>
            <a:spLocks noChangeShapeType="1"/>
          </p:cNvSpPr>
          <p:nvPr/>
        </p:nvSpPr>
        <p:spPr bwMode="auto">
          <a:xfrm>
            <a:off x="4765638" y="3711575"/>
            <a:ext cx="1013068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6" name="Freeform 8"/>
          <p:cNvSpPr>
            <a:spLocks/>
          </p:cNvSpPr>
          <p:nvPr/>
        </p:nvSpPr>
        <p:spPr bwMode="auto">
          <a:xfrm>
            <a:off x="5700714" y="2503489"/>
            <a:ext cx="257175" cy="581025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9" name="Line 10"/>
          <p:cNvSpPr>
            <a:spLocks noChangeShapeType="1"/>
          </p:cNvSpPr>
          <p:nvPr/>
        </p:nvSpPr>
        <p:spPr bwMode="auto">
          <a:xfrm rot="16200000" flipV="1">
            <a:off x="5483226" y="2757489"/>
            <a:ext cx="638175" cy="15875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0" name="Line 10"/>
          <p:cNvSpPr>
            <a:spLocks noChangeShapeType="1"/>
          </p:cNvSpPr>
          <p:nvPr/>
        </p:nvSpPr>
        <p:spPr bwMode="auto">
          <a:xfrm rot="-5400000">
            <a:off x="5498308" y="3398044"/>
            <a:ext cx="627061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5773739" y="2389188"/>
            <a:ext cx="1355725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3" name="Line 15"/>
          <p:cNvSpPr>
            <a:spLocks noChangeShapeType="1"/>
          </p:cNvSpPr>
          <p:nvPr/>
        </p:nvSpPr>
        <p:spPr bwMode="auto">
          <a:xfrm>
            <a:off x="6048376" y="2503488"/>
            <a:ext cx="9493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4" name="Line 4"/>
          <p:cNvSpPr>
            <a:spLocks noChangeShapeType="1"/>
          </p:cNvSpPr>
          <p:nvPr/>
        </p:nvSpPr>
        <p:spPr bwMode="auto">
          <a:xfrm>
            <a:off x="4367605" y="2503488"/>
            <a:ext cx="1333109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" name="PoleTekstowe 3"/>
          <p:cNvSpPr txBox="1"/>
          <p:nvPr/>
        </p:nvSpPr>
        <p:spPr>
          <a:xfrm>
            <a:off x="537882" y="5287151"/>
            <a:ext cx="3410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Wyjątki do dyskusji:</a:t>
            </a:r>
          </a:p>
          <a:p>
            <a:pPr marL="285750" indent="-285750">
              <a:buFont typeface="Arial" charset="0"/>
              <a:buChar char="•"/>
            </a:pPr>
            <a:r>
              <a:rPr lang="pl-PL" dirty="0"/>
              <a:t>Pochwycenie Kościoła</a:t>
            </a:r>
          </a:p>
          <a:p>
            <a:pPr marL="285750" indent="-285750">
              <a:buFont typeface="Arial" charset="0"/>
              <a:buChar char="•"/>
            </a:pPr>
            <a:r>
              <a:rPr lang="pl-PL" dirty="0"/>
              <a:t>Męczennicy którzy w czasach końca nie dają się zwieść.</a:t>
            </a:r>
          </a:p>
        </p:txBody>
      </p:sp>
      <p:sp>
        <p:nvSpPr>
          <p:cNvPr id="45" name="Line 5"/>
          <p:cNvSpPr>
            <a:spLocks noChangeShapeType="1"/>
          </p:cNvSpPr>
          <p:nvPr/>
        </p:nvSpPr>
        <p:spPr bwMode="auto">
          <a:xfrm>
            <a:off x="3441522" y="6266933"/>
            <a:ext cx="1013068" cy="0"/>
          </a:xfrm>
          <a:prstGeom prst="line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6" name="Line 5"/>
          <p:cNvSpPr>
            <a:spLocks noChangeShapeType="1"/>
          </p:cNvSpPr>
          <p:nvPr/>
        </p:nvSpPr>
        <p:spPr bwMode="auto">
          <a:xfrm>
            <a:off x="2531628" y="7157613"/>
            <a:ext cx="1013068" cy="0"/>
          </a:xfrm>
          <a:prstGeom prst="line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7" name="Line 5"/>
          <p:cNvSpPr>
            <a:spLocks noChangeShapeType="1"/>
          </p:cNvSpPr>
          <p:nvPr/>
        </p:nvSpPr>
        <p:spPr bwMode="auto">
          <a:xfrm flipV="1">
            <a:off x="6264446" y="2732580"/>
            <a:ext cx="104278" cy="1060619"/>
          </a:xfrm>
          <a:prstGeom prst="line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8" name="Line 5"/>
          <p:cNvSpPr>
            <a:spLocks noChangeShapeType="1"/>
          </p:cNvSpPr>
          <p:nvPr/>
        </p:nvSpPr>
        <p:spPr bwMode="auto">
          <a:xfrm flipV="1">
            <a:off x="6370800" y="2658355"/>
            <a:ext cx="517440" cy="0"/>
          </a:xfrm>
          <a:prstGeom prst="line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9" name="Line 5"/>
          <p:cNvSpPr>
            <a:spLocks noChangeShapeType="1"/>
          </p:cNvSpPr>
          <p:nvPr/>
        </p:nvSpPr>
        <p:spPr bwMode="auto">
          <a:xfrm flipV="1">
            <a:off x="5885757" y="3793200"/>
            <a:ext cx="392046" cy="0"/>
          </a:xfrm>
          <a:prstGeom prst="line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0" name="Line 12"/>
          <p:cNvSpPr>
            <a:spLocks noChangeShapeType="1"/>
          </p:cNvSpPr>
          <p:nvPr/>
        </p:nvSpPr>
        <p:spPr bwMode="auto">
          <a:xfrm rot="16200000" flipH="1">
            <a:off x="6550194" y="2968823"/>
            <a:ext cx="4411" cy="105059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8" name="Line 12"/>
          <p:cNvSpPr>
            <a:spLocks noChangeShapeType="1"/>
          </p:cNvSpPr>
          <p:nvPr/>
        </p:nvSpPr>
        <p:spPr bwMode="auto">
          <a:xfrm rot="16200000" flipH="1">
            <a:off x="7766855" y="3935520"/>
            <a:ext cx="4411" cy="105059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9" name="Line 12"/>
          <p:cNvSpPr>
            <a:spLocks noChangeShapeType="1"/>
          </p:cNvSpPr>
          <p:nvPr/>
        </p:nvSpPr>
        <p:spPr bwMode="auto">
          <a:xfrm rot="16200000" flipH="1">
            <a:off x="8143580" y="4331002"/>
            <a:ext cx="638881" cy="177909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60" name="Line 12"/>
          <p:cNvSpPr>
            <a:spLocks noChangeShapeType="1"/>
          </p:cNvSpPr>
          <p:nvPr/>
        </p:nvSpPr>
        <p:spPr bwMode="auto">
          <a:xfrm rot="16200000" flipV="1">
            <a:off x="8119776" y="4262790"/>
            <a:ext cx="349601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61" name="Line 12"/>
          <p:cNvSpPr>
            <a:spLocks noChangeShapeType="1"/>
          </p:cNvSpPr>
          <p:nvPr/>
        </p:nvSpPr>
        <p:spPr bwMode="auto">
          <a:xfrm rot="16200000" flipH="1">
            <a:off x="7091584" y="3767361"/>
            <a:ext cx="893381" cy="1300101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63" name="Line 12"/>
          <p:cNvSpPr>
            <a:spLocks noChangeShapeType="1"/>
          </p:cNvSpPr>
          <p:nvPr/>
        </p:nvSpPr>
        <p:spPr bwMode="auto">
          <a:xfrm rot="16200000" flipH="1">
            <a:off x="6943296" y="3797523"/>
            <a:ext cx="893381" cy="1300101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64" name="Text Box 4"/>
          <p:cNvSpPr txBox="1">
            <a:spLocks noChangeArrowheads="1"/>
          </p:cNvSpPr>
          <p:nvPr/>
        </p:nvSpPr>
        <p:spPr bwMode="auto">
          <a:xfrm>
            <a:off x="8212138" y="5163040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dirty="0"/>
              <a:t>Jezioro ognia</a:t>
            </a:r>
          </a:p>
        </p:txBody>
      </p:sp>
    </p:spTree>
    <p:extLst>
      <p:ext uri="{BB962C8B-B14F-4D97-AF65-F5344CB8AC3E}">
        <p14:creationId xmlns:p14="http://schemas.microsoft.com/office/powerpoint/2010/main" val="1204494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altLang="pl-PL" dirty="0" err="1" smtClean="0"/>
              <a:t>ToDo</a:t>
            </a:r>
            <a:r>
              <a:rPr lang="pl-PL" altLang="pl-PL" dirty="0" smtClean="0"/>
              <a:t>: można zrobić slajd o resztce Izraela</a:t>
            </a:r>
            <a:endParaRPr lang="pl-PL" altLang="pl-PL" dirty="0"/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199" y="3908425"/>
            <a:ext cx="3127587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6549817" y="4110038"/>
            <a:ext cx="1608347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6854619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" name="Sześcian 2"/>
          <p:cNvSpPr/>
          <p:nvPr/>
        </p:nvSpPr>
        <p:spPr>
          <a:xfrm>
            <a:off x="9151939" y="2909888"/>
            <a:ext cx="528637" cy="527050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35" name="Line 5"/>
          <p:cNvSpPr>
            <a:spLocks noChangeShapeType="1"/>
          </p:cNvSpPr>
          <p:nvPr/>
        </p:nvSpPr>
        <p:spPr bwMode="auto">
          <a:xfrm flipV="1">
            <a:off x="9105901" y="3265488"/>
            <a:ext cx="212725" cy="43815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grpSp>
        <p:nvGrpSpPr>
          <p:cNvPr id="54" name="Grupa 53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55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6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7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30" name="Freeform 31"/>
          <p:cNvSpPr>
            <a:spLocks/>
          </p:cNvSpPr>
          <p:nvPr/>
        </p:nvSpPr>
        <p:spPr bwMode="auto">
          <a:xfrm flipV="1">
            <a:off x="6549817" y="3935568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5" name="Line 5"/>
          <p:cNvSpPr>
            <a:spLocks noChangeShapeType="1"/>
          </p:cNvSpPr>
          <p:nvPr/>
        </p:nvSpPr>
        <p:spPr bwMode="auto">
          <a:xfrm>
            <a:off x="4765638" y="3711575"/>
            <a:ext cx="1013068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6" name="Freeform 8"/>
          <p:cNvSpPr>
            <a:spLocks/>
          </p:cNvSpPr>
          <p:nvPr/>
        </p:nvSpPr>
        <p:spPr bwMode="auto">
          <a:xfrm>
            <a:off x="5700714" y="2503489"/>
            <a:ext cx="257175" cy="581025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9" name="Line 10"/>
          <p:cNvSpPr>
            <a:spLocks noChangeShapeType="1"/>
          </p:cNvSpPr>
          <p:nvPr/>
        </p:nvSpPr>
        <p:spPr bwMode="auto">
          <a:xfrm rot="16200000" flipV="1">
            <a:off x="5483226" y="2757489"/>
            <a:ext cx="638175" cy="15875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0" name="Line 10"/>
          <p:cNvSpPr>
            <a:spLocks noChangeShapeType="1"/>
          </p:cNvSpPr>
          <p:nvPr/>
        </p:nvSpPr>
        <p:spPr bwMode="auto">
          <a:xfrm rot="-5400000">
            <a:off x="5498308" y="3398044"/>
            <a:ext cx="627061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5773739" y="2389188"/>
            <a:ext cx="1355725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3" name="Line 15"/>
          <p:cNvSpPr>
            <a:spLocks noChangeShapeType="1"/>
          </p:cNvSpPr>
          <p:nvPr/>
        </p:nvSpPr>
        <p:spPr bwMode="auto">
          <a:xfrm>
            <a:off x="6048376" y="2503488"/>
            <a:ext cx="9493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4" name="Line 4"/>
          <p:cNvSpPr>
            <a:spLocks noChangeShapeType="1"/>
          </p:cNvSpPr>
          <p:nvPr/>
        </p:nvSpPr>
        <p:spPr bwMode="auto">
          <a:xfrm>
            <a:off x="4367605" y="2503488"/>
            <a:ext cx="1333109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" name="PoleTekstowe 3"/>
          <p:cNvSpPr txBox="1"/>
          <p:nvPr/>
        </p:nvSpPr>
        <p:spPr>
          <a:xfrm>
            <a:off x="537882" y="5287151"/>
            <a:ext cx="3410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Wyjątki do dyskusji:</a:t>
            </a:r>
          </a:p>
          <a:p>
            <a:pPr marL="285750" indent="-285750">
              <a:buFont typeface="Arial" charset="0"/>
              <a:buChar char="•"/>
            </a:pPr>
            <a:r>
              <a:rPr lang="pl-PL" dirty="0"/>
              <a:t>Pochwycenie Kościoła</a:t>
            </a:r>
          </a:p>
          <a:p>
            <a:pPr marL="285750" indent="-285750">
              <a:buFont typeface="Arial" charset="0"/>
              <a:buChar char="•"/>
            </a:pPr>
            <a:r>
              <a:rPr lang="pl-PL" dirty="0"/>
              <a:t>Męczennicy którzy w czasach końca nie dają się zwieść.</a:t>
            </a:r>
          </a:p>
        </p:txBody>
      </p:sp>
      <p:sp>
        <p:nvSpPr>
          <p:cNvPr id="45" name="Line 5"/>
          <p:cNvSpPr>
            <a:spLocks noChangeShapeType="1"/>
          </p:cNvSpPr>
          <p:nvPr/>
        </p:nvSpPr>
        <p:spPr bwMode="auto">
          <a:xfrm>
            <a:off x="3441522" y="6266933"/>
            <a:ext cx="1013068" cy="0"/>
          </a:xfrm>
          <a:prstGeom prst="line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6" name="Line 5"/>
          <p:cNvSpPr>
            <a:spLocks noChangeShapeType="1"/>
          </p:cNvSpPr>
          <p:nvPr/>
        </p:nvSpPr>
        <p:spPr bwMode="auto">
          <a:xfrm>
            <a:off x="2531628" y="7157613"/>
            <a:ext cx="1013068" cy="0"/>
          </a:xfrm>
          <a:prstGeom prst="line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7" name="Line 5"/>
          <p:cNvSpPr>
            <a:spLocks noChangeShapeType="1"/>
          </p:cNvSpPr>
          <p:nvPr/>
        </p:nvSpPr>
        <p:spPr bwMode="auto">
          <a:xfrm flipV="1">
            <a:off x="6264446" y="2732580"/>
            <a:ext cx="104278" cy="1060619"/>
          </a:xfrm>
          <a:prstGeom prst="line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8" name="Line 5"/>
          <p:cNvSpPr>
            <a:spLocks noChangeShapeType="1"/>
          </p:cNvSpPr>
          <p:nvPr/>
        </p:nvSpPr>
        <p:spPr bwMode="auto">
          <a:xfrm flipV="1">
            <a:off x="6370800" y="2658355"/>
            <a:ext cx="517440" cy="0"/>
          </a:xfrm>
          <a:prstGeom prst="line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9" name="Line 5"/>
          <p:cNvSpPr>
            <a:spLocks noChangeShapeType="1"/>
          </p:cNvSpPr>
          <p:nvPr/>
        </p:nvSpPr>
        <p:spPr bwMode="auto">
          <a:xfrm flipV="1">
            <a:off x="5885757" y="3793200"/>
            <a:ext cx="392046" cy="0"/>
          </a:xfrm>
          <a:prstGeom prst="line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" name="Line 12"/>
          <p:cNvSpPr>
            <a:spLocks noChangeShapeType="1"/>
          </p:cNvSpPr>
          <p:nvPr/>
        </p:nvSpPr>
        <p:spPr bwMode="auto">
          <a:xfrm rot="16200000" flipH="1">
            <a:off x="8143580" y="4331002"/>
            <a:ext cx="638881" cy="177909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60" name="Line 12"/>
          <p:cNvSpPr>
            <a:spLocks noChangeShapeType="1"/>
          </p:cNvSpPr>
          <p:nvPr/>
        </p:nvSpPr>
        <p:spPr bwMode="auto">
          <a:xfrm rot="16200000" flipV="1">
            <a:off x="8119776" y="4262790"/>
            <a:ext cx="349601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64" name="Line 7"/>
          <p:cNvSpPr>
            <a:spLocks noChangeShapeType="1"/>
          </p:cNvSpPr>
          <p:nvPr/>
        </p:nvSpPr>
        <p:spPr bwMode="auto">
          <a:xfrm>
            <a:off x="5926139" y="3676703"/>
            <a:ext cx="1355725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5" name="Line 7"/>
          <p:cNvSpPr>
            <a:spLocks noChangeShapeType="1"/>
          </p:cNvSpPr>
          <p:nvPr/>
        </p:nvSpPr>
        <p:spPr bwMode="auto">
          <a:xfrm>
            <a:off x="1911352" y="3555834"/>
            <a:ext cx="1355725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8212138" y="5163040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dirty="0"/>
              <a:t>Jezioro ognia</a:t>
            </a:r>
          </a:p>
        </p:txBody>
      </p:sp>
    </p:spTree>
    <p:extLst>
      <p:ext uri="{BB962C8B-B14F-4D97-AF65-F5344CB8AC3E}">
        <p14:creationId xmlns:p14="http://schemas.microsoft.com/office/powerpoint/2010/main" val="344602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Część #3.</a:t>
            </a:r>
            <a:br>
              <a:rPr lang="pl-PL" dirty="0"/>
            </a:br>
            <a:r>
              <a:rPr lang="pl-PL" dirty="0" smtClean="0"/>
              <a:t>Inwestycje w wieczność.</a:t>
            </a:r>
            <a:br>
              <a:rPr lang="pl-PL" dirty="0" smtClean="0"/>
            </a:br>
            <a:r>
              <a:rPr lang="pl-PL" dirty="0" smtClean="0"/>
              <a:t>Inwestycje</a:t>
            </a:r>
            <a:r>
              <a:rPr lang="pl-PL" dirty="0"/>
              <a:t>, które nie </a:t>
            </a:r>
            <a:r>
              <a:rPr lang="pl-PL" dirty="0" smtClean="0"/>
              <a:t>spłoną.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i="1" dirty="0" smtClean="0">
                <a:solidFill>
                  <a:schemeClr val="accent1">
                    <a:lumMod val="75000"/>
                  </a:schemeClr>
                </a:solidFill>
              </a:rPr>
              <a:t>Materiał ten jest najlepiej opracowany w wykładach </a:t>
            </a:r>
            <a:r>
              <a:rPr lang="mr-IN" i="1" dirty="0" smtClean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l-PL" i="1" dirty="0" smtClean="0">
                <a:solidFill>
                  <a:schemeClr val="accent1">
                    <a:lumMod val="75000"/>
                  </a:schemeClr>
                </a:solidFill>
              </a:rPr>
              <a:t> inwestycje w wieczność </a:t>
            </a:r>
            <a:r>
              <a:rPr lang="mr-IN" i="1" dirty="0" smtClean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l-PL" i="1" dirty="0" smtClean="0">
                <a:solidFill>
                  <a:schemeClr val="accent1">
                    <a:lumMod val="75000"/>
                  </a:schemeClr>
                </a:solidFill>
              </a:rPr>
              <a:t> ostatnia wersja, Wrocław październik 2019</a:t>
            </a:r>
            <a:endParaRPr lang="pl-PL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0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Inwestowanie wg </a:t>
            </a:r>
            <a:r>
              <a:rPr lang="pl-PL" dirty="0" err="1"/>
              <a:t>Łk</a:t>
            </a:r>
            <a:r>
              <a:rPr lang="pl-PL" dirty="0"/>
              <a:t> 16.9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i="1" baseline="30000" dirty="0"/>
              <a:t>(9)</a:t>
            </a:r>
            <a:r>
              <a:rPr lang="pl-PL" i="1" dirty="0"/>
              <a:t> I ja wam mówię: Czyńcie sobie przyjaciół mamoną niesprawiedliwości, aby gdy się skończy, przyjęli was do wiecznych przybytków. </a:t>
            </a:r>
            <a:r>
              <a:rPr lang="pl-PL" i="1" baseline="30000" dirty="0"/>
              <a:t>(10)</a:t>
            </a:r>
            <a:r>
              <a:rPr lang="pl-PL" i="1" dirty="0"/>
              <a:t> Wierny w najmniejszym i w wielkim jest wierny; a w najmniejszym niesprawiedliwy, jest i w wielkim niesprawiedliwy. </a:t>
            </a:r>
            <a:r>
              <a:rPr lang="pl-PL" i="1" baseline="30000" dirty="0"/>
              <a:t>(11)</a:t>
            </a:r>
            <a:r>
              <a:rPr lang="pl-PL" i="1" dirty="0"/>
              <a:t> Jeśli więc w niesprawiedliwej mamonie nie staliście się wierni, kto wam powierzy prawdziwą wartość? </a:t>
            </a:r>
            <a:r>
              <a:rPr lang="pl-PL" i="1" baseline="30000" dirty="0"/>
              <a:t>(12)</a:t>
            </a:r>
            <a:r>
              <a:rPr lang="pl-PL" i="1" dirty="0"/>
              <a:t> A jeśli w tym, co cudze nie staliście się wierni, kto wam da wasze własne?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Wnioski:</a:t>
            </a:r>
          </a:p>
          <a:p>
            <a:r>
              <a:rPr lang="pl-PL" dirty="0"/>
              <a:t>Używaj kasy tak aby twoi przyjaciele mieli (gdy się skończy) wieczne przybytki i mogli mnie w nich przyjąć.</a:t>
            </a:r>
          </a:p>
          <a:p>
            <a:r>
              <a:rPr lang="pl-PL" dirty="0"/>
              <a:t>Bądź wierny zarządzaniu cudzym aby ktoś dał ci to co twoje własne (dziedzictwo?)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6602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AutoShape 2"/>
          <p:cNvSpPr>
            <a:spLocks noChangeArrowheads="1"/>
          </p:cNvSpPr>
          <p:nvPr/>
        </p:nvSpPr>
        <p:spPr bwMode="auto">
          <a:xfrm>
            <a:off x="7056439" y="3146425"/>
            <a:ext cx="1520825" cy="687388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  <a:ex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Królestwo Mesjasza</a:t>
            </a: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>
          <a:xfrm rot="21197107">
            <a:off x="295814" y="538190"/>
            <a:ext cx="9417482" cy="946315"/>
          </a:xfrm>
        </p:spPr>
        <p:txBody>
          <a:bodyPr>
            <a:normAutofit fontScale="90000"/>
          </a:bodyPr>
          <a:lstStyle/>
          <a:p>
            <a:r>
              <a:rPr lang="pl-PL" altLang="pl-PL" b="1" dirty="0">
                <a:solidFill>
                  <a:srgbClr val="FF0000"/>
                </a:solidFill>
              </a:rPr>
              <a:t>Kolory z pliku 2019-10-12 nadzieja 2.4 do pracy </a:t>
            </a:r>
            <a:br>
              <a:rPr lang="pl-PL" altLang="pl-PL" b="1" dirty="0">
                <a:solidFill>
                  <a:srgbClr val="FF0000"/>
                </a:solidFill>
              </a:rPr>
            </a:br>
            <a:r>
              <a:rPr lang="pl-PL" altLang="pl-PL" b="1" dirty="0">
                <a:solidFill>
                  <a:srgbClr val="FF0000"/>
                </a:solidFill>
              </a:rPr>
              <a:t>Wszystkie obiekty do zachowania !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7" name="AutoShape 2"/>
          <p:cNvSpPr>
            <a:spLocks noChangeArrowheads="1"/>
          </p:cNvSpPr>
          <p:nvPr/>
        </p:nvSpPr>
        <p:spPr bwMode="auto">
          <a:xfrm>
            <a:off x="2940050" y="3146425"/>
            <a:ext cx="2757488" cy="68580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Kościół </a:t>
            </a:r>
            <a:r>
              <a:rPr lang="mr-IN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Ciało Mesjasza</a:t>
            </a:r>
          </a:p>
        </p:txBody>
      </p:sp>
      <p:sp>
        <p:nvSpPr>
          <p:cNvPr id="59398" name="Line 4"/>
          <p:cNvSpPr>
            <a:spLocks noChangeShapeType="1"/>
          </p:cNvSpPr>
          <p:nvPr/>
        </p:nvSpPr>
        <p:spPr bwMode="auto">
          <a:xfrm>
            <a:off x="3797301" y="2503488"/>
            <a:ext cx="1903413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9" name="Line 5"/>
          <p:cNvSpPr>
            <a:spLocks noChangeShapeType="1"/>
          </p:cNvSpPr>
          <p:nvPr/>
        </p:nvSpPr>
        <p:spPr bwMode="auto">
          <a:xfrm>
            <a:off x="4419600" y="3711575"/>
            <a:ext cx="5715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0" name="Line 7"/>
          <p:cNvSpPr>
            <a:spLocks noChangeShapeType="1"/>
          </p:cNvSpPr>
          <p:nvPr/>
        </p:nvSpPr>
        <p:spPr bwMode="auto">
          <a:xfrm>
            <a:off x="5773739" y="2389188"/>
            <a:ext cx="1355725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1" name="Freeform 8"/>
          <p:cNvSpPr>
            <a:spLocks/>
          </p:cNvSpPr>
          <p:nvPr/>
        </p:nvSpPr>
        <p:spPr bwMode="auto">
          <a:xfrm>
            <a:off x="5700714" y="2503489"/>
            <a:ext cx="257175" cy="581025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2" name="Line 14"/>
          <p:cNvSpPr>
            <a:spLocks noChangeShapeType="1"/>
          </p:cNvSpPr>
          <p:nvPr/>
        </p:nvSpPr>
        <p:spPr bwMode="auto">
          <a:xfrm rot="5400000" flipV="1">
            <a:off x="6456363" y="3036888"/>
            <a:ext cx="10826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3" name="Line 15"/>
          <p:cNvSpPr>
            <a:spLocks noChangeShapeType="1"/>
          </p:cNvSpPr>
          <p:nvPr/>
        </p:nvSpPr>
        <p:spPr bwMode="auto">
          <a:xfrm>
            <a:off x="6048376" y="2503488"/>
            <a:ext cx="9493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4" name="Line 17"/>
          <p:cNvSpPr>
            <a:spLocks noChangeShapeType="1"/>
          </p:cNvSpPr>
          <p:nvPr/>
        </p:nvSpPr>
        <p:spPr bwMode="auto">
          <a:xfrm rot="5400000" flipV="1">
            <a:off x="6472238" y="3046413"/>
            <a:ext cx="13144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5" name="Line 22"/>
          <p:cNvSpPr>
            <a:spLocks noChangeShapeType="1"/>
          </p:cNvSpPr>
          <p:nvPr/>
        </p:nvSpPr>
        <p:spPr bwMode="auto">
          <a:xfrm>
            <a:off x="7015163" y="3589338"/>
            <a:ext cx="20701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6" name="Line 23"/>
          <p:cNvSpPr>
            <a:spLocks noChangeShapeType="1"/>
          </p:cNvSpPr>
          <p:nvPr/>
        </p:nvSpPr>
        <p:spPr bwMode="auto">
          <a:xfrm>
            <a:off x="7129463" y="3703638"/>
            <a:ext cx="1827212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7" name="Freeform 31"/>
          <p:cNvSpPr>
            <a:spLocks/>
          </p:cNvSpPr>
          <p:nvPr/>
        </p:nvSpPr>
        <p:spPr bwMode="auto">
          <a:xfrm flipV="1">
            <a:off x="5095876" y="3956050"/>
            <a:ext cx="703263" cy="209550"/>
          </a:xfrm>
          <a:custGeom>
            <a:avLst/>
            <a:gdLst>
              <a:gd name="T0" fmla="*/ 0 w 17983"/>
              <a:gd name="T1" fmla="*/ 0 h 92095"/>
              <a:gd name="T2" fmla="*/ 2147483646 w 17983"/>
              <a:gd name="T3" fmla="*/ 2460128 h 920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28575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8" name="Line 10"/>
          <p:cNvSpPr>
            <a:spLocks noChangeShapeType="1"/>
          </p:cNvSpPr>
          <p:nvPr/>
        </p:nvSpPr>
        <p:spPr bwMode="auto">
          <a:xfrm rot="16200000" flipV="1">
            <a:off x="5483226" y="2757489"/>
            <a:ext cx="638175" cy="15875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9" name="Line 10"/>
          <p:cNvSpPr>
            <a:spLocks noChangeShapeType="1"/>
          </p:cNvSpPr>
          <p:nvPr/>
        </p:nvSpPr>
        <p:spPr bwMode="auto">
          <a:xfrm rot="-5400000">
            <a:off x="5400676" y="3495676"/>
            <a:ext cx="822325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59417" name="Text Box 44"/>
          <p:cNvSpPr txBox="1">
            <a:spLocks noChangeArrowheads="1"/>
          </p:cNvSpPr>
          <p:nvPr/>
        </p:nvSpPr>
        <p:spPr bwMode="auto">
          <a:xfrm>
            <a:off x="7335839" y="1857376"/>
            <a:ext cx="85248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2" name="Freeform 31"/>
          <p:cNvSpPr>
            <a:spLocks/>
          </p:cNvSpPr>
          <p:nvPr/>
        </p:nvSpPr>
        <p:spPr bwMode="auto">
          <a:xfrm flipV="1">
            <a:off x="4991100" y="3743326"/>
            <a:ext cx="88900" cy="315913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2" name="Romb 1"/>
          <p:cNvSpPr/>
          <p:nvPr/>
        </p:nvSpPr>
        <p:spPr bwMode="auto">
          <a:xfrm>
            <a:off x="6092825" y="2566988"/>
            <a:ext cx="349250" cy="355600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/>
              <a:t>T</a:t>
            </a:r>
            <a:endParaRPr lang="pl-PL" b="1" dirty="0"/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grpSp>
        <p:nvGrpSpPr>
          <p:cNvPr id="5" name="Grupa 4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40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2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3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3" name="Sześcian 2"/>
          <p:cNvSpPr/>
          <p:nvPr/>
        </p:nvSpPr>
        <p:spPr>
          <a:xfrm>
            <a:off x="9151939" y="2909888"/>
            <a:ext cx="528637" cy="527050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35" name="Line 5"/>
          <p:cNvSpPr>
            <a:spLocks noChangeShapeType="1"/>
          </p:cNvSpPr>
          <p:nvPr/>
        </p:nvSpPr>
        <p:spPr bwMode="auto">
          <a:xfrm flipV="1">
            <a:off x="9105901" y="3265488"/>
            <a:ext cx="212725" cy="43815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9" name="pole tekstowe 59"/>
          <p:cNvSpPr txBox="1">
            <a:spLocks noChangeArrowheads="1"/>
          </p:cNvSpPr>
          <p:nvPr/>
        </p:nvSpPr>
        <p:spPr bwMode="auto">
          <a:xfrm>
            <a:off x="7067550" y="5749925"/>
            <a:ext cx="2800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800" dirty="0" err="1">
                <a:solidFill>
                  <a:srgbClr val="FF0000"/>
                </a:solidFill>
              </a:rPr>
              <a:t>aaaa</a:t>
            </a:r>
            <a:endParaRPr lang="pl-PL" altLang="x-none" sz="1800" dirty="0">
              <a:solidFill>
                <a:srgbClr val="FF0000"/>
              </a:solidFill>
            </a:endParaRPr>
          </a:p>
        </p:txBody>
      </p:sp>
      <p:cxnSp>
        <p:nvCxnSpPr>
          <p:cNvPr id="50" name="Łącznik prosty ze strzałką 49"/>
          <p:cNvCxnSpPr/>
          <p:nvPr/>
        </p:nvCxnSpPr>
        <p:spPr>
          <a:xfrm flipH="1" flipV="1">
            <a:off x="6284120" y="4914899"/>
            <a:ext cx="1152523" cy="1780491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59420" name="Freeform 31"/>
          <p:cNvSpPr>
            <a:spLocks/>
          </p:cNvSpPr>
          <p:nvPr/>
        </p:nvSpPr>
        <p:spPr bwMode="auto">
          <a:xfrm>
            <a:off x="4048267" y="3711386"/>
            <a:ext cx="388938" cy="187325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8212138" y="5163040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dirty="0"/>
              <a:t>Jezioro ognia</a:t>
            </a: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1397000" y="2578792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dirty="0"/>
              <a:t>Ogród Eden</a:t>
            </a:r>
          </a:p>
        </p:txBody>
      </p:sp>
      <p:sp>
        <p:nvSpPr>
          <p:cNvPr id="55" name="Text Box 4"/>
          <p:cNvSpPr txBox="1">
            <a:spLocks noChangeArrowheads="1"/>
          </p:cNvSpPr>
          <p:nvPr/>
        </p:nvSpPr>
        <p:spPr bwMode="auto">
          <a:xfrm>
            <a:off x="8709644" y="2463548"/>
            <a:ext cx="1314450" cy="42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Niebo</a:t>
            </a:r>
            <a:br>
              <a:rPr kumimoji="0" lang="pl-PL" altLang="pl-PL" sz="1200"/>
            </a:br>
            <a:r>
              <a:rPr kumimoji="0" lang="pl-PL" altLang="pl-PL" sz="1200"/>
              <a:t> </a:t>
            </a:r>
            <a:r>
              <a:rPr kumimoji="0" lang="pl-PL" altLang="pl-PL" sz="1200" dirty="0"/>
              <a:t>i </a:t>
            </a:r>
            <a:r>
              <a:rPr kumimoji="0" lang="pl-PL" altLang="pl-PL" sz="1200"/>
              <a:t>Nowa Ziemia</a:t>
            </a:r>
            <a:endParaRPr kumimoji="0"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14170177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Co będzie ze mną po śmierci?</a:t>
            </a:r>
            <a:br>
              <a:rPr lang="pl-PL" dirty="0" smtClean="0"/>
            </a:br>
            <a:r>
              <a:rPr lang="pl-PL" dirty="0" smtClean="0"/>
              <a:t>Nadzieja ucznia Jezusa.</a:t>
            </a:r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luty, lipiec, wrzesień, październik 2019</a:t>
            </a:r>
          </a:p>
          <a:p>
            <a:r>
              <a:rPr lang="pl-PL" dirty="0" smtClean="0"/>
              <a:t>Praca nad zajęciami S.D.P w dniu 23 marca 2020</a:t>
            </a:r>
          </a:p>
          <a:p>
            <a:r>
              <a:rPr lang="pl-PL" dirty="0" smtClean="0"/>
              <a:t>Wersja 2.4 </a:t>
            </a:r>
            <a:r>
              <a:rPr lang="mr-IN" dirty="0" smtClean="0"/>
              <a:t>–</a:t>
            </a:r>
            <a:r>
              <a:rPr lang="pl-PL" dirty="0" smtClean="0"/>
              <a:t> nowy szablon i treść uzgodniona z Inwestycjami</a:t>
            </a:r>
          </a:p>
          <a:p>
            <a:r>
              <a:rPr lang="pl-PL" dirty="0" smtClean="0"/>
              <a:t>Wersja ciągle robocza</a:t>
            </a:r>
            <a:br>
              <a:rPr lang="pl-PL" dirty="0" smtClean="0"/>
            </a:br>
            <a:r>
              <a:rPr lang="pl-PL" dirty="0" smtClean="0">
                <a:hlinkClick r:id="rId3"/>
              </a:rPr>
              <a:t>wojtek@pp.org.pl</a:t>
            </a:r>
            <a:endParaRPr lang="pl-PL" dirty="0" smtClean="0"/>
          </a:p>
        </p:txBody>
      </p:sp>
      <p:sp>
        <p:nvSpPr>
          <p:cNvPr id="3" name="PoleTekstowe 2"/>
          <p:cNvSpPr txBox="1"/>
          <p:nvPr/>
        </p:nvSpPr>
        <p:spPr>
          <a:xfrm>
            <a:off x="473529" y="5892455"/>
            <a:ext cx="3184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>
                <a:solidFill>
                  <a:srgbClr val="C00000"/>
                </a:solidFill>
              </a:rPr>
              <a:t>ToDo</a:t>
            </a:r>
            <a:r>
              <a:rPr lang="pl-PL" dirty="0">
                <a:solidFill>
                  <a:srgbClr val="C00000"/>
                </a:solidFill>
              </a:rPr>
              <a:t>: </a:t>
            </a:r>
            <a:endParaRPr lang="pl-PL" dirty="0" smtClean="0">
              <a:solidFill>
                <a:srgbClr val="C000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pl-PL" dirty="0" smtClean="0">
                <a:solidFill>
                  <a:srgbClr val="C00000"/>
                </a:solidFill>
              </a:rPr>
              <a:t>Wstawić </a:t>
            </a:r>
            <a:r>
              <a:rPr lang="pl-PL" dirty="0">
                <a:solidFill>
                  <a:srgbClr val="C00000"/>
                </a:solidFill>
              </a:rPr>
              <a:t>obrazki do _</a:t>
            </a:r>
            <a:r>
              <a:rPr lang="pl-PL" dirty="0" smtClean="0">
                <a:solidFill>
                  <a:srgbClr val="C00000"/>
                </a:solidFill>
              </a:rPr>
              <a:t>FIKI</a:t>
            </a:r>
            <a:endParaRPr lang="pl-P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45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7163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Ja w czasie, </a:t>
            </a:r>
            <a:br>
              <a:rPr lang="pl-PL" dirty="0" smtClean="0"/>
            </a:br>
            <a:r>
              <a:rPr lang="pl-PL" dirty="0" smtClean="0"/>
              <a:t>		czyli </a:t>
            </a:r>
            <a:r>
              <a:rPr lang="pl-PL" smtClean="0"/>
              <a:t>moje spotkanie z </a:t>
            </a:r>
            <a:r>
              <a:rPr lang="pl-PL" dirty="0" smtClean="0"/>
              <a:t>czasem (g</a:t>
            </a:r>
            <a:r>
              <a:rPr lang="pl-PL" dirty="0"/>
              <a:t>r</a:t>
            </a:r>
            <a:r>
              <a:rPr lang="pl-PL" dirty="0" smtClean="0"/>
              <a:t>. </a:t>
            </a:r>
            <a:r>
              <a:rPr lang="el-GR" dirty="0" smtClean="0"/>
              <a:t>χρόνος</a:t>
            </a:r>
            <a:r>
              <a:rPr lang="pl-PL" dirty="0" smtClean="0"/>
              <a:t>)</a:t>
            </a:r>
            <a:endParaRPr lang="pl-PL" dirty="0"/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1606378" y="3360739"/>
            <a:ext cx="7896397" cy="984249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3632199" y="3908425"/>
            <a:ext cx="3622675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1470454" y="2513339"/>
            <a:ext cx="385800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974974" y="2126315"/>
            <a:ext cx="1314450" cy="36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2000" dirty="0" smtClean="0">
                <a:solidFill>
                  <a:srgbClr val="FF0000"/>
                </a:solidFill>
              </a:rPr>
              <a:t>przeszłość</a:t>
            </a:r>
            <a:endParaRPr kumimoji="0" lang="pl-PL" altLang="pl-PL" sz="2000" dirty="0">
              <a:solidFill>
                <a:srgbClr val="FF0000"/>
              </a:solidFill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5328461" y="2197599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5328461" y="2513339"/>
            <a:ext cx="442102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cxnSp>
        <p:nvCxnSpPr>
          <p:cNvPr id="17" name="Łącznik prosty ze strzałką 16"/>
          <p:cNvCxnSpPr/>
          <p:nvPr/>
        </p:nvCxnSpPr>
        <p:spPr>
          <a:xfrm flipV="1">
            <a:off x="4460787" y="4166229"/>
            <a:ext cx="744104" cy="1208960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6101168" y="2126315"/>
            <a:ext cx="1314450" cy="36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2000" dirty="0" smtClean="0">
                <a:solidFill>
                  <a:srgbClr val="FF0000"/>
                </a:solidFill>
              </a:rPr>
              <a:t>przyszłość</a:t>
            </a:r>
            <a:endParaRPr kumimoji="0" lang="pl-PL" altLang="pl-PL" sz="2000" dirty="0">
              <a:solidFill>
                <a:srgbClr val="FF0000"/>
              </a:solidFill>
            </a:endParaRPr>
          </a:p>
        </p:txBody>
      </p:sp>
      <p:sp>
        <p:nvSpPr>
          <p:cNvPr id="20" name="Romb 19"/>
          <p:cNvSpPr/>
          <p:nvPr/>
        </p:nvSpPr>
        <p:spPr bwMode="auto">
          <a:xfrm>
            <a:off x="5170186" y="3090095"/>
            <a:ext cx="349250" cy="355600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endParaRPr lang="pl-PL" b="1" dirty="0"/>
          </a:p>
        </p:txBody>
      </p:sp>
      <p:sp>
        <p:nvSpPr>
          <p:cNvPr id="22" name="pole tekstowe 59"/>
          <p:cNvSpPr txBox="1">
            <a:spLocks noChangeArrowheads="1"/>
          </p:cNvSpPr>
          <p:nvPr/>
        </p:nvSpPr>
        <p:spPr bwMode="auto">
          <a:xfrm>
            <a:off x="2094572" y="5892794"/>
            <a:ext cx="66979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i="1" dirty="0" smtClean="0">
                <a:solidFill>
                  <a:srgbClr val="C00000"/>
                </a:solidFill>
              </a:rPr>
              <a:t>Dziś, teraz, już, właśnie, </a:t>
            </a:r>
            <a:r>
              <a:rPr lang="mr-IN" altLang="x-none" i="1" dirty="0" smtClean="0">
                <a:solidFill>
                  <a:srgbClr val="C00000"/>
                </a:solidFill>
              </a:rPr>
              <a:t>…</a:t>
            </a:r>
            <a:endParaRPr lang="pl-PL" altLang="x-none" i="1" dirty="0">
              <a:solidFill>
                <a:srgbClr val="C00000"/>
              </a:solidFill>
            </a:endParaRPr>
          </a:p>
        </p:txBody>
      </p:sp>
      <p:sp>
        <p:nvSpPr>
          <p:cNvPr id="23" name="pole tekstowe 59"/>
          <p:cNvSpPr txBox="1">
            <a:spLocks noChangeArrowheads="1"/>
          </p:cNvSpPr>
          <p:nvPr/>
        </p:nvSpPr>
        <p:spPr bwMode="auto">
          <a:xfrm>
            <a:off x="536352" y="4456112"/>
            <a:ext cx="35908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2000" i="1" dirty="0" smtClean="0"/>
              <a:t>Wczoraj, kiedyś, rok temu, dawno, było minęło, </a:t>
            </a:r>
            <a:r>
              <a:rPr lang="mr-IN" altLang="x-none" sz="2000" i="1" dirty="0" smtClean="0"/>
              <a:t>…</a:t>
            </a:r>
            <a:endParaRPr lang="pl-PL" altLang="x-none" sz="2000" i="1" dirty="0"/>
          </a:p>
        </p:txBody>
      </p:sp>
      <p:sp>
        <p:nvSpPr>
          <p:cNvPr id="24" name="pole tekstowe 59"/>
          <p:cNvSpPr txBox="1">
            <a:spLocks noChangeArrowheads="1"/>
          </p:cNvSpPr>
          <p:nvPr/>
        </p:nvSpPr>
        <p:spPr bwMode="auto">
          <a:xfrm>
            <a:off x="5867693" y="4506145"/>
            <a:ext cx="51792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2000" i="1" dirty="0" smtClean="0"/>
              <a:t>Jutro, za rok, w przyszły wtorek, kiedyś, mam nadzieję, zobaczymy, </a:t>
            </a:r>
            <a:r>
              <a:rPr lang="mr-IN" altLang="x-none" sz="2000" i="1" dirty="0" smtClean="0"/>
              <a:t>…</a:t>
            </a:r>
            <a:endParaRPr lang="pl-PL" altLang="x-none" sz="2000" i="1" dirty="0"/>
          </a:p>
        </p:txBody>
      </p:sp>
    </p:spTree>
    <p:extLst>
      <p:ext uri="{BB962C8B-B14F-4D97-AF65-F5344CB8AC3E}">
        <p14:creationId xmlns:p14="http://schemas.microsoft.com/office/powerpoint/2010/main" val="142685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 animBg="1"/>
      <p:bldP spid="9" grpId="0" animBg="1"/>
      <p:bldP spid="19" grpId="0"/>
      <p:bldP spid="20" grpId="0" animBg="1"/>
      <p:bldP spid="22" grpId="0"/>
      <p:bldP spid="23" grpId="0"/>
      <p:bldP spid="24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Myśl przewodnia: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291025"/>
            <a:ext cx="10515600" cy="3885938"/>
          </a:xfrm>
        </p:spPr>
        <p:txBody>
          <a:bodyPr/>
          <a:lstStyle/>
          <a:p>
            <a:pPr marL="0" indent="0">
              <a:buNone/>
            </a:pPr>
            <a:r>
              <a:rPr lang="pl-PL" i="1" u="sng" dirty="0"/>
              <a:t>Pana Boga uświęcajcie w swoich sercach </a:t>
            </a:r>
            <a:r>
              <a:rPr lang="pl-PL" i="1" dirty="0"/>
              <a:t/>
            </a:r>
            <a:br>
              <a:rPr lang="pl-PL" i="1" dirty="0"/>
            </a:br>
            <a:r>
              <a:rPr lang="pl-PL" i="1" dirty="0"/>
              <a:t>	i </a:t>
            </a:r>
            <a:r>
              <a:rPr lang="pl-PL" i="1" u="sng" dirty="0"/>
              <a:t>bądźcie zawsze gotowi do obrony</a:t>
            </a:r>
            <a:r>
              <a:rPr lang="pl-PL" i="1" dirty="0"/>
              <a:t> (απ</a:t>
            </a:r>
            <a:r>
              <a:rPr lang="pl-PL" i="1" dirty="0" err="1"/>
              <a:t>ολογι</a:t>
            </a:r>
            <a:r>
              <a:rPr lang="pl-PL" i="1" dirty="0"/>
              <a:t>α</a:t>
            </a:r>
            <a:r>
              <a:rPr lang="pl-PL" i="1" dirty="0" err="1"/>
              <a:t>ν</a:t>
            </a:r>
            <a:r>
              <a:rPr lang="pl-PL" i="1" dirty="0"/>
              <a:t> - </a:t>
            </a:r>
            <a:r>
              <a:rPr lang="pl-PL" i="1" dirty="0" err="1"/>
              <a:t>apologian</a:t>
            </a:r>
            <a:r>
              <a:rPr lang="pl-PL" i="1" dirty="0"/>
              <a:t>) </a:t>
            </a:r>
            <a:br>
              <a:rPr lang="pl-PL" i="1" dirty="0"/>
            </a:br>
            <a:r>
              <a:rPr lang="pl-PL" i="1" dirty="0"/>
              <a:t>		przed każdym, kto żądałby od was </a:t>
            </a:r>
            <a:br>
              <a:rPr lang="pl-PL" i="1" dirty="0"/>
            </a:br>
            <a:r>
              <a:rPr lang="pl-PL" i="1" dirty="0"/>
              <a:t>			wyjaśnienia </a:t>
            </a:r>
            <a:r>
              <a:rPr lang="pl-PL" b="1" i="1" u="sng" dirty="0"/>
              <a:t>nadziei</a:t>
            </a:r>
            <a:r>
              <a:rPr lang="pl-PL" i="1" u="sng" dirty="0"/>
              <a:t>, która jest w was</a:t>
            </a:r>
            <a:r>
              <a:rPr lang="pl-PL" i="1" dirty="0"/>
              <a:t>,</a:t>
            </a:r>
            <a:br>
              <a:rPr lang="pl-PL" i="1" dirty="0"/>
            </a:br>
            <a:r>
              <a:rPr lang="pl-PL" i="1" dirty="0"/>
              <a:t>ale czyńcie to z łagodnością </a:t>
            </a:r>
            <a:br>
              <a:rPr lang="pl-PL" i="1" dirty="0"/>
            </a:br>
            <a:r>
              <a:rPr lang="pl-PL" i="1" dirty="0"/>
              <a:t>	i bojaźnią, </a:t>
            </a:r>
            <a:br>
              <a:rPr lang="pl-PL" i="1" dirty="0"/>
            </a:br>
            <a:r>
              <a:rPr lang="pl-PL" i="1" dirty="0"/>
              <a:t>		mając sumienie czyste.</a:t>
            </a:r>
          </a:p>
          <a:p>
            <a:pPr marL="0" indent="0">
              <a:buNone/>
            </a:pPr>
            <a:endParaRPr lang="pl-PL" i="1" dirty="0"/>
          </a:p>
          <a:p>
            <a:pPr marL="0" indent="0">
              <a:buNone/>
            </a:pPr>
            <a:r>
              <a:rPr lang="pl-PL" i="1" dirty="0"/>
              <a:t>(1P 3:15 </a:t>
            </a:r>
            <a:r>
              <a:rPr lang="pl-PL" i="1" dirty="0" err="1"/>
              <a:t>tr</a:t>
            </a:r>
            <a:r>
              <a:rPr lang="pl-PL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9667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S.D.P - 23 marca 2020 – będzie </a:t>
            </a:r>
            <a:r>
              <a:rPr lang="pl-PL" dirty="0" err="1" smtClean="0"/>
              <a:t>telewykład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235676"/>
            <a:ext cx="10515600" cy="4941287"/>
          </a:xfrm>
        </p:spPr>
        <p:txBody>
          <a:bodyPr>
            <a:normAutofit fontScale="62500" lnSpcReduction="20000"/>
          </a:bodyPr>
          <a:lstStyle/>
          <a:p>
            <a:r>
              <a:rPr lang="pl-PL" dirty="0" smtClean="0"/>
              <a:t>Kto będzie</a:t>
            </a:r>
          </a:p>
          <a:p>
            <a:pPr lvl="1"/>
            <a:r>
              <a:rPr lang="pl-PL" dirty="0" smtClean="0"/>
              <a:t>Wierzący co niewiedzą</a:t>
            </a:r>
          </a:p>
          <a:p>
            <a:pPr lvl="1"/>
            <a:r>
              <a:rPr lang="pl-PL" dirty="0" smtClean="0"/>
              <a:t>Niewierzący ? Może</a:t>
            </a:r>
          </a:p>
          <a:p>
            <a:pPr lvl="2"/>
            <a:r>
              <a:rPr lang="pl-PL" dirty="0" smtClean="0"/>
              <a:t>Zaprosić:</a:t>
            </a:r>
          </a:p>
          <a:p>
            <a:pPr lvl="2"/>
            <a:r>
              <a:rPr lang="pl-PL" dirty="0" smtClean="0"/>
              <a:t>Danusia Ewa z </a:t>
            </a:r>
            <a:r>
              <a:rPr lang="pl-PL" dirty="0" err="1" smtClean="0"/>
              <a:t>Xelion</a:t>
            </a:r>
            <a:endParaRPr lang="pl-PL" dirty="0" smtClean="0"/>
          </a:p>
          <a:p>
            <a:pPr lvl="2"/>
            <a:r>
              <a:rPr lang="pl-PL" dirty="0" smtClean="0"/>
              <a:t>Justyna </a:t>
            </a:r>
            <a:r>
              <a:rPr lang="pl-PL" dirty="0" err="1" smtClean="0"/>
              <a:t>Dzierbicka</a:t>
            </a:r>
            <a:r>
              <a:rPr lang="pl-PL" dirty="0" smtClean="0"/>
              <a:t> z </a:t>
            </a:r>
            <a:r>
              <a:rPr lang="pl-PL" dirty="0" err="1" smtClean="0"/>
              <a:t>Rybniak</a:t>
            </a:r>
            <a:endParaRPr lang="pl-PL" dirty="0" smtClean="0"/>
          </a:p>
          <a:p>
            <a:pPr lvl="2"/>
            <a:r>
              <a:rPr lang="mr-IN" dirty="0" smtClean="0"/>
              <a:t>…</a:t>
            </a:r>
            <a:r>
              <a:rPr lang="pl-PL" dirty="0" smtClean="0"/>
              <a:t>.. </a:t>
            </a:r>
          </a:p>
          <a:p>
            <a:r>
              <a:rPr lang="pl-PL" dirty="0" smtClean="0"/>
              <a:t>Cele:</a:t>
            </a:r>
          </a:p>
          <a:p>
            <a:pPr lvl="1"/>
            <a:r>
              <a:rPr lang="pl-PL" dirty="0" smtClean="0"/>
              <a:t>Uczniowie mają się czuć zachęceni</a:t>
            </a:r>
          </a:p>
          <a:p>
            <a:pPr lvl="2"/>
            <a:r>
              <a:rPr lang="pl-PL" dirty="0" smtClean="0"/>
              <a:t>Nadzieja</a:t>
            </a:r>
          </a:p>
          <a:p>
            <a:pPr lvl="2"/>
            <a:r>
              <a:rPr lang="pl-PL" dirty="0" smtClean="0"/>
              <a:t>Pewność</a:t>
            </a:r>
          </a:p>
          <a:p>
            <a:pPr lvl="2"/>
            <a:r>
              <a:rPr lang="pl-PL" dirty="0" smtClean="0"/>
              <a:t>Motywacja</a:t>
            </a:r>
          </a:p>
          <a:p>
            <a:pPr lvl="1"/>
            <a:r>
              <a:rPr lang="pl-PL" dirty="0" smtClean="0"/>
              <a:t>Niewierzący mają zachcieć decyzji, być zachęceni</a:t>
            </a:r>
          </a:p>
          <a:p>
            <a:r>
              <a:rPr lang="pl-PL" dirty="0" smtClean="0"/>
              <a:t>Plan – (przenoszę do Worda i tam rozwijam)</a:t>
            </a:r>
          </a:p>
          <a:p>
            <a:pPr lvl="1"/>
            <a:r>
              <a:rPr lang="pl-PL" dirty="0" smtClean="0"/>
              <a:t>Słowa: czas, nadzieja, osoba, życie – ale czy uda się je zdefiniować?</a:t>
            </a:r>
          </a:p>
          <a:p>
            <a:pPr lvl="1"/>
            <a:r>
              <a:rPr lang="pl-PL" dirty="0" smtClean="0"/>
              <a:t>Oś czasu</a:t>
            </a:r>
          </a:p>
          <a:p>
            <a:pPr lvl="2"/>
            <a:r>
              <a:rPr lang="pl-PL" dirty="0" smtClean="0"/>
              <a:t>Sposób prezentacji wydarzeń</a:t>
            </a:r>
          </a:p>
          <a:p>
            <a:pPr lvl="2"/>
            <a:r>
              <a:rPr lang="pl-PL" dirty="0" smtClean="0"/>
              <a:t>Moja oś czasu</a:t>
            </a:r>
          </a:p>
          <a:p>
            <a:pPr lvl="2"/>
            <a:r>
              <a:rPr lang="pl-PL" dirty="0" smtClean="0"/>
              <a:t>Ja i </a:t>
            </a:r>
            <a:r>
              <a:rPr lang="pl-PL" dirty="0" err="1" smtClean="0"/>
              <a:t>metahistoria</a:t>
            </a:r>
            <a:endParaRPr lang="pl-PL" dirty="0" smtClean="0"/>
          </a:p>
          <a:p>
            <a:pPr lvl="1"/>
            <a:r>
              <a:rPr lang="pl-PL" dirty="0" smtClean="0"/>
              <a:t>Religia – ułuda – wstawić logo religii różnych - ekumenizm</a:t>
            </a:r>
          </a:p>
          <a:p>
            <a:pPr lvl="1"/>
            <a:r>
              <a:rPr lang="pl-PL" dirty="0" smtClean="0"/>
              <a:t>Dobra nowina od Boga</a:t>
            </a:r>
          </a:p>
          <a:p>
            <a:pPr lvl="1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153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„Inwestowanie w wieczność” - plan na wystąpienie misyjne u Olka 9 września 2019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 smtClean="0"/>
              <a:t>Historia</a:t>
            </a:r>
          </a:p>
          <a:p>
            <a:pPr lvl="1"/>
            <a:r>
              <a:rPr lang="pl-PL" dirty="0" smtClean="0"/>
              <a:t>Inwestowałem</a:t>
            </a:r>
            <a:r>
              <a:rPr lang="mr-IN" dirty="0" smtClean="0"/>
              <a:t>……</a:t>
            </a:r>
            <a:r>
              <a:rPr lang="pl-PL" dirty="0" smtClean="0"/>
              <a:t> pik-net, 3S, SGT, </a:t>
            </a:r>
            <a:r>
              <a:rPr lang="pl-PL" dirty="0" err="1" smtClean="0"/>
              <a:t>Triggo</a:t>
            </a:r>
            <a:r>
              <a:rPr lang="mr-IN" dirty="0" smtClean="0"/>
              <a:t>…</a:t>
            </a:r>
            <a:r>
              <a:rPr lang="pl-PL" dirty="0" smtClean="0"/>
              <a:t>.</a:t>
            </a:r>
          </a:p>
          <a:p>
            <a:r>
              <a:rPr lang="pl-PL" dirty="0" smtClean="0"/>
              <a:t>Co dalej</a:t>
            </a:r>
          </a:p>
          <a:p>
            <a:pPr lvl="1"/>
            <a:r>
              <a:rPr lang="pl-PL" dirty="0" smtClean="0"/>
              <a:t>Kto chce więcej </a:t>
            </a:r>
            <a:r>
              <a:rPr lang="mr-IN" dirty="0" smtClean="0"/>
              <a:t>…</a:t>
            </a:r>
            <a:r>
              <a:rPr lang="pl-PL" dirty="0" smtClean="0"/>
              <a:t>.. </a:t>
            </a:r>
          </a:p>
          <a:p>
            <a:pPr lvl="1"/>
            <a:r>
              <a:rPr lang="pl-PL" dirty="0" smtClean="0"/>
              <a:t>Kto chce bardziej </a:t>
            </a:r>
            <a:r>
              <a:rPr lang="mr-IN" dirty="0" smtClean="0"/>
              <a:t>–</a:t>
            </a:r>
            <a:r>
              <a:rPr lang="pl-PL" dirty="0" smtClean="0"/>
              <a:t> </a:t>
            </a:r>
            <a:r>
              <a:rPr lang="pl-PL" dirty="0" err="1" smtClean="0"/>
              <a:t>uczniostwo</a:t>
            </a:r>
            <a:r>
              <a:rPr lang="pl-PL" dirty="0" smtClean="0"/>
              <a:t>.</a:t>
            </a:r>
          </a:p>
          <a:p>
            <a:pPr lvl="1"/>
            <a:endParaRPr lang="pl-PL" dirty="0"/>
          </a:p>
          <a:p>
            <a:r>
              <a:rPr lang="pl-PL" dirty="0" smtClean="0"/>
              <a:t>Plan</a:t>
            </a:r>
          </a:p>
          <a:p>
            <a:pPr lvl="1"/>
            <a:r>
              <a:rPr lang="pl-PL" dirty="0" smtClean="0"/>
              <a:t>Moja historia</a:t>
            </a:r>
          </a:p>
          <a:p>
            <a:pPr lvl="1"/>
            <a:r>
              <a:rPr lang="pl-PL" dirty="0" err="1" smtClean="0"/>
              <a:t>Defincija</a:t>
            </a:r>
            <a:r>
              <a:rPr lang="pl-PL" dirty="0" smtClean="0"/>
              <a:t> inwestowania</a:t>
            </a:r>
          </a:p>
          <a:p>
            <a:pPr lvl="1"/>
            <a:r>
              <a:rPr lang="pl-PL" dirty="0" smtClean="0"/>
              <a:t>Inwestowanie w wieczność </a:t>
            </a:r>
            <a:r>
              <a:rPr lang="mr-IN" dirty="0" smtClean="0"/>
              <a:t>–</a:t>
            </a:r>
            <a:r>
              <a:rPr lang="pl-PL" dirty="0" smtClean="0"/>
              <a:t> cz. #1</a:t>
            </a:r>
          </a:p>
          <a:p>
            <a:pPr lvl="1"/>
            <a:r>
              <a:rPr lang="pl-PL" dirty="0" smtClean="0"/>
              <a:t>Problem końca systemu</a:t>
            </a:r>
          </a:p>
          <a:p>
            <a:pPr lvl="1"/>
            <a:r>
              <a:rPr lang="pl-PL" dirty="0" smtClean="0"/>
              <a:t>Inwestowanie w wieczność </a:t>
            </a:r>
            <a:r>
              <a:rPr lang="mr-IN" dirty="0" smtClean="0"/>
              <a:t>–</a:t>
            </a:r>
            <a:r>
              <a:rPr lang="pl-PL" dirty="0" smtClean="0"/>
              <a:t> cz. #2 </a:t>
            </a:r>
            <a:r>
              <a:rPr lang="mr-IN" dirty="0" smtClean="0"/>
              <a:t>–</a:t>
            </a:r>
            <a:r>
              <a:rPr lang="pl-PL" dirty="0" smtClean="0"/>
              <a:t> Twój skarb w niebie sobie gromadź</a:t>
            </a:r>
          </a:p>
          <a:p>
            <a:pPr lvl="1"/>
            <a:r>
              <a:rPr lang="pl-PL" dirty="0" smtClean="0"/>
              <a:t>Inwestowanie  w wieczność </a:t>
            </a:r>
            <a:r>
              <a:rPr lang="mr-IN" dirty="0" smtClean="0"/>
              <a:t>–</a:t>
            </a:r>
            <a:r>
              <a:rPr lang="pl-PL" dirty="0" smtClean="0"/>
              <a:t> </a:t>
            </a:r>
            <a:r>
              <a:rPr lang="pl-PL" dirty="0" err="1" smtClean="0"/>
              <a:t>cz</a:t>
            </a:r>
            <a:r>
              <a:rPr lang="pl-PL" dirty="0" smtClean="0"/>
              <a:t> 3 </a:t>
            </a:r>
            <a:r>
              <a:rPr lang="mr-IN" dirty="0" smtClean="0"/>
              <a:t>–</a:t>
            </a:r>
            <a:r>
              <a:rPr lang="pl-PL" dirty="0" smtClean="0"/>
              <a:t> eliminacja obu </a:t>
            </a:r>
            <a:r>
              <a:rPr lang="pl-PL" dirty="0" err="1" smtClean="0"/>
              <a:t>ryzyk</a:t>
            </a:r>
            <a:r>
              <a:rPr lang="pl-PL" dirty="0" smtClean="0"/>
              <a:t>.</a:t>
            </a:r>
          </a:p>
          <a:p>
            <a:pPr lvl="1"/>
            <a:r>
              <a:rPr lang="pl-PL" dirty="0" smtClean="0"/>
              <a:t>Zaproszenia</a:t>
            </a:r>
          </a:p>
          <a:p>
            <a:pPr lvl="1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2963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„Inwestycje które nie spłoną” - plan wystąpienia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49071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 smtClean="0"/>
              <a:t>Moja historia inwestowania</a:t>
            </a: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Definicja inwestycji</a:t>
            </a: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Inwestowanie w wieczność </a:t>
            </a:r>
            <a:r>
              <a:rPr lang="mr-IN" dirty="0"/>
              <a:t>–</a:t>
            </a:r>
            <a:r>
              <a:rPr lang="pl-PL" dirty="0"/>
              <a:t> cz. #</a:t>
            </a:r>
            <a:r>
              <a:rPr lang="pl-PL" dirty="0" smtClean="0"/>
              <a:t>1</a:t>
            </a: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Eschatologia, czyli biblijne wyjaśnienie końca </a:t>
            </a:r>
            <a:r>
              <a:rPr lang="pl-PL" dirty="0"/>
              <a:t>systemu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Inwestowanie w wieczność </a:t>
            </a:r>
            <a:r>
              <a:rPr lang="mr-IN" dirty="0"/>
              <a:t>–</a:t>
            </a:r>
            <a:r>
              <a:rPr lang="pl-PL" dirty="0"/>
              <a:t> cz. #</a:t>
            </a:r>
            <a:r>
              <a:rPr lang="pl-PL" dirty="0" smtClean="0"/>
              <a:t>2, skarb </a:t>
            </a:r>
            <a:r>
              <a:rPr lang="pl-PL" dirty="0"/>
              <a:t>w niebie sobie </a:t>
            </a:r>
            <a:r>
              <a:rPr lang="pl-PL" dirty="0" smtClean="0"/>
              <a:t>gromadź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Inwestowanie  </a:t>
            </a:r>
            <a:r>
              <a:rPr lang="pl-PL" dirty="0"/>
              <a:t>w wieczność </a:t>
            </a:r>
            <a:r>
              <a:rPr lang="mr-IN" dirty="0"/>
              <a:t>–</a:t>
            </a:r>
            <a:r>
              <a:rPr lang="pl-PL" dirty="0"/>
              <a:t> </a:t>
            </a:r>
            <a:r>
              <a:rPr lang="pl-PL" dirty="0" smtClean="0"/>
              <a:t>cz. #3, eliminacja </a:t>
            </a:r>
            <a:r>
              <a:rPr lang="pl-PL" dirty="0"/>
              <a:t>obu </a:t>
            </a:r>
            <a:r>
              <a:rPr lang="pl-PL" dirty="0" err="1" smtClean="0"/>
              <a:t>ryzyk</a:t>
            </a:r>
            <a:endParaRPr lang="pl-PL" dirty="0" smtClean="0"/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Zaproszenia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4636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Plan wystąpienia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 smtClean="0"/>
              <a:t>Moja historia inwestowania</a:t>
            </a: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Definicja inwestycji</a:t>
            </a: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Inwestowanie w wieczność </a:t>
            </a:r>
            <a:r>
              <a:rPr lang="mr-IN" dirty="0"/>
              <a:t>–</a:t>
            </a:r>
            <a:r>
              <a:rPr lang="pl-PL" dirty="0"/>
              <a:t> cz. #</a:t>
            </a:r>
            <a:r>
              <a:rPr lang="pl-PL" dirty="0" smtClean="0"/>
              <a:t>1</a:t>
            </a:r>
          </a:p>
          <a:p>
            <a:pPr marL="971550" lvl="1" indent="-514350">
              <a:buFont typeface="+mj-lt"/>
              <a:buAutoNum type="arabicPeriod"/>
            </a:pPr>
            <a:r>
              <a:rPr lang="pl-PL" dirty="0" smtClean="0"/>
              <a:t>Inwestowanie jak każde inne więc dwa zagrożenia</a:t>
            </a:r>
          </a:p>
          <a:p>
            <a:pPr marL="971550" lvl="1" indent="-514350">
              <a:buFont typeface="+mj-lt"/>
              <a:buAutoNum type="arabicPeriod"/>
            </a:pPr>
            <a:r>
              <a:rPr lang="pl-PL" dirty="0" smtClean="0"/>
              <a:t>Jak dwa zagrożenia wyglądają w kontekście wieczności?</a:t>
            </a: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Eschatologia, czyli biblijne wyjaśnienie końca systemu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Inwestowanie </a:t>
            </a:r>
            <a:r>
              <a:rPr lang="pl-PL" dirty="0"/>
              <a:t>w wieczność </a:t>
            </a:r>
            <a:r>
              <a:rPr lang="mr-IN" dirty="0"/>
              <a:t>–</a:t>
            </a:r>
            <a:r>
              <a:rPr lang="pl-PL" dirty="0"/>
              <a:t> cz. #</a:t>
            </a:r>
            <a:r>
              <a:rPr lang="pl-PL" dirty="0" smtClean="0"/>
              <a:t>2, skarb </a:t>
            </a:r>
            <a:r>
              <a:rPr lang="pl-PL" dirty="0"/>
              <a:t>w niebie sobie </a:t>
            </a:r>
            <a:r>
              <a:rPr lang="pl-PL" dirty="0" smtClean="0"/>
              <a:t>gromadź</a:t>
            </a:r>
          </a:p>
          <a:p>
            <a:pPr marL="971550" lvl="1" indent="-514350">
              <a:buFont typeface="+mj-lt"/>
              <a:buAutoNum type="arabicPeriod"/>
            </a:pPr>
            <a:r>
              <a:rPr lang="pl-PL" dirty="0" smtClean="0"/>
              <a:t>Co jest skarbem? Co przetrwa? Uczynki? Kotki? Ziemia? Złoto? Ludzie?</a:t>
            </a:r>
          </a:p>
          <a:p>
            <a:pPr marL="971550" lvl="1" indent="-514350">
              <a:buFont typeface="+mj-lt"/>
              <a:buAutoNum type="arabicPeriod"/>
            </a:pPr>
            <a:r>
              <a:rPr lang="pl-PL" dirty="0" smtClean="0"/>
              <a:t>Jak inwestować w ludzi?</a:t>
            </a: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Inwestowanie  w wieczność </a:t>
            </a:r>
            <a:r>
              <a:rPr lang="mr-IN" dirty="0"/>
              <a:t>–</a:t>
            </a:r>
            <a:r>
              <a:rPr lang="pl-PL" dirty="0"/>
              <a:t> </a:t>
            </a:r>
            <a:r>
              <a:rPr lang="pl-PL" dirty="0" smtClean="0"/>
              <a:t>cz. #3, eliminacja </a:t>
            </a:r>
            <a:r>
              <a:rPr lang="pl-PL" dirty="0"/>
              <a:t>obu </a:t>
            </a:r>
            <a:r>
              <a:rPr lang="pl-PL" dirty="0" err="1" smtClean="0"/>
              <a:t>ryzyk</a:t>
            </a:r>
            <a:endParaRPr lang="pl-PL" dirty="0" smtClean="0"/>
          </a:p>
          <a:p>
            <a:pPr marL="971550" lvl="1" indent="-514350">
              <a:buFont typeface="+mj-lt"/>
              <a:buAutoNum type="arabicPeriod"/>
            </a:pPr>
            <a:r>
              <a:rPr lang="pl-PL" dirty="0" smtClean="0"/>
              <a:t>Czy zdołam przeżyć aby odebrać?</a:t>
            </a:r>
          </a:p>
          <a:p>
            <a:pPr marL="971550" lvl="1" indent="-514350">
              <a:buFont typeface="+mj-lt"/>
              <a:buAutoNum type="arabicPeriod"/>
            </a:pPr>
            <a:r>
              <a:rPr lang="pl-PL" dirty="0" smtClean="0"/>
              <a:t>Czy będę miał skarb?</a:t>
            </a: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Zaproszenia</a:t>
            </a:r>
          </a:p>
        </p:txBody>
      </p:sp>
    </p:spTree>
    <p:extLst>
      <p:ext uri="{BB962C8B-B14F-4D97-AF65-F5344CB8AC3E}">
        <p14:creationId xmlns:p14="http://schemas.microsoft.com/office/powerpoint/2010/main" val="31123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Uwaga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 tej chwili prezentacja ta (v 2.3) to składanka po wersji 2.2</a:t>
            </a:r>
            <a:r>
              <a:rPr lang="mr-IN" dirty="0"/>
              <a:t>…</a:t>
            </a:r>
            <a:r>
              <a:rPr lang="pl-PL" dirty="0" smtClean="0"/>
              <a:t>..?????</a:t>
            </a:r>
          </a:p>
          <a:p>
            <a:r>
              <a:rPr lang="pl-PL" dirty="0" smtClean="0"/>
              <a:t>Ten materiał to chaos – ale z niego powinno się wyłonić… </a:t>
            </a:r>
          </a:p>
          <a:p>
            <a:pPr lvl="1"/>
            <a:r>
              <a:rPr lang="pl-PL" dirty="0" smtClean="0"/>
              <a:t>Ewangelizacja podstawowa – nawróć się</a:t>
            </a:r>
          </a:p>
          <a:p>
            <a:pPr lvl="1"/>
            <a:r>
              <a:rPr lang="pl-PL" dirty="0" smtClean="0"/>
              <a:t>Ewangelizacja dla ambitnych – inwestuj w wieczność</a:t>
            </a:r>
          </a:p>
          <a:p>
            <a:pPr lvl="1"/>
            <a:r>
              <a:rPr lang="pl-PL" dirty="0" smtClean="0"/>
              <a:t>Pełne, ambitne nauczanie o nadziei dla uczniów</a:t>
            </a:r>
          </a:p>
          <a:p>
            <a:pPr lvl="1"/>
            <a:r>
              <a:rPr lang="pl-PL" dirty="0" smtClean="0"/>
              <a:t>Wzorzec w PP takich prezentacji – a więc wzorcowe slajdy</a:t>
            </a:r>
          </a:p>
          <a:p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51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Notatka z bloga „Luźne przemyślenia W34”</a:t>
            </a:r>
            <a:endParaRPr lang="pl-PL" dirty="0"/>
          </a:p>
        </p:txBody>
      </p:sp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74029"/>
          </a:xfrm>
        </p:spPr>
        <p:txBody>
          <a:bodyPr>
            <a:normAutofit fontScale="92500" lnSpcReduction="10000"/>
          </a:bodyPr>
          <a:lstStyle/>
          <a:p>
            <a:r>
              <a:rPr lang="pl-PL" sz="2400" b="1" u="sng" dirty="0"/>
              <a:t>Ważne (na dziś) </a:t>
            </a:r>
            <a:r>
              <a:rPr lang="pl-PL" sz="2400" b="1" u="sng" dirty="0" smtClean="0"/>
              <a:t>pytania</a:t>
            </a:r>
            <a:r>
              <a:rPr lang="pl-PL" sz="2400" b="1" dirty="0" smtClean="0"/>
              <a:t>			</a:t>
            </a:r>
            <a:r>
              <a:rPr lang="pl-PL" sz="1900" i="1" dirty="0" smtClean="0"/>
              <a:t>(</a:t>
            </a:r>
            <a:r>
              <a:rPr lang="pl-PL" sz="1900" i="1" dirty="0"/>
              <a:t>9 maj 2004, niedziela, 22:39:39)</a:t>
            </a:r>
            <a:endParaRPr lang="pl-PL" sz="2400" i="1" dirty="0" smtClean="0"/>
          </a:p>
          <a:p>
            <a:endParaRPr lang="pl-PL" sz="2400" b="1" u="sng" dirty="0"/>
          </a:p>
          <a:p>
            <a:r>
              <a:rPr lang="pl-PL" dirty="0" smtClean="0"/>
              <a:t>Właśnie wyczytałem, że są takie bardzo ważne pytania, na które w zasadzie każdy człowiek powinien sobie </a:t>
            </a:r>
            <a:r>
              <a:rPr lang="pl-PL" dirty="0" err="1" smtClean="0"/>
              <a:t>poodpowiadać</a:t>
            </a:r>
            <a:r>
              <a:rPr lang="pl-PL" dirty="0" smtClean="0"/>
              <a:t>.</a:t>
            </a:r>
          </a:p>
          <a:p>
            <a:pPr marL="228600" indent="-457200">
              <a:buFont typeface="+mj-lt"/>
              <a:buAutoNum type="arabicPeriod"/>
            </a:pPr>
            <a:r>
              <a:rPr lang="pl-PL" dirty="0" smtClean="0"/>
              <a:t>Skąd pochodzę?</a:t>
            </a:r>
          </a:p>
          <a:p>
            <a:pPr marL="228600" indent="-457200">
              <a:buFont typeface="+mj-lt"/>
              <a:buAutoNum type="arabicPeriod"/>
            </a:pPr>
            <a:r>
              <a:rPr lang="pl-PL" dirty="0" smtClean="0"/>
              <a:t>Dokąd zmierzam?</a:t>
            </a:r>
          </a:p>
          <a:p>
            <a:pPr marL="228600" indent="-457200">
              <a:buFont typeface="+mj-lt"/>
              <a:buAutoNum type="arabicPeriod"/>
            </a:pPr>
            <a:r>
              <a:rPr lang="pl-PL" dirty="0" smtClean="0"/>
              <a:t>Kim jestem?</a:t>
            </a:r>
          </a:p>
          <a:p>
            <a:pPr marL="228600" indent="-457200">
              <a:buFont typeface="+mj-lt"/>
              <a:buAutoNum type="arabicPeriod"/>
            </a:pPr>
            <a:r>
              <a:rPr lang="pl-PL" dirty="0" smtClean="0"/>
              <a:t>Czy to wszystko ma jakiś sens?</a:t>
            </a:r>
          </a:p>
          <a:p>
            <a:r>
              <a:rPr lang="pl-PL" b="1" dirty="0" smtClean="0"/>
              <a:t>Modlitwa:</a:t>
            </a:r>
          </a:p>
          <a:p>
            <a:r>
              <a:rPr lang="pl-PL" i="1" dirty="0" smtClean="0"/>
              <a:t>Dziękuję Ci Boże, że dzięki Tobie mam odpowiedzi na te pytania. Dziękuję Ci, że te odpowiedzi wyczytałem w Twoim Słowie. Dziękuję Ci, że wszystko co w nim wyczytam jawi mi się jako spójna, integralna całość. Smuci mnie tylko, że zapisana tam i obserwowana na około prawda o świecie jest taka smutna. Może dlatego tak jest, że prawda o Tobie nie jest przedmiotem zainteresowania ludzi na ziemi.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200297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7163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Ja w czasie  </a:t>
            </a:r>
            <a:br>
              <a:rPr lang="pl-PL" dirty="0" smtClean="0"/>
            </a:br>
            <a:r>
              <a:rPr lang="pl-PL" dirty="0" smtClean="0"/>
              <a:t>		</a:t>
            </a:r>
            <a:endParaRPr lang="pl-PL" dirty="0"/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1606378" y="3360739"/>
            <a:ext cx="7896397" cy="984249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3632199" y="3908425"/>
            <a:ext cx="3622675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1470454" y="1438302"/>
            <a:ext cx="385800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974974" y="1072968"/>
            <a:ext cx="1314450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defPPr>
              <a:defRPr lang="pl-PL"/>
            </a:defPPr>
            <a:lvl1pPr algn="ctr">
              <a:spcBef>
                <a:spcPct val="0"/>
              </a:spcBef>
              <a:buClrTx/>
              <a:buFontTx/>
              <a:buNone/>
              <a:defRPr kumimoji="0"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dirty="0"/>
              <a:t>przeszłość</a:t>
            </a: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5328461" y="1097848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5328461" y="1438302"/>
            <a:ext cx="442102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6101168" y="1082055"/>
            <a:ext cx="1314450" cy="30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przyszłość</a:t>
            </a:r>
          </a:p>
        </p:txBody>
      </p:sp>
      <p:sp>
        <p:nvSpPr>
          <p:cNvPr id="20" name="Romb 19"/>
          <p:cNvSpPr/>
          <p:nvPr/>
        </p:nvSpPr>
        <p:spPr bwMode="auto">
          <a:xfrm>
            <a:off x="5170186" y="2707034"/>
            <a:ext cx="349250" cy="355600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endParaRPr lang="pl-PL" b="1" dirty="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781550" y="2227777"/>
            <a:ext cx="1314450" cy="36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2000">
                <a:solidFill>
                  <a:srgbClr val="FF0000"/>
                </a:solidFill>
              </a:rPr>
              <a:t>d</a:t>
            </a:r>
            <a:r>
              <a:rPr kumimoji="0" lang="pl-PL" altLang="pl-PL" sz="2000" smtClean="0">
                <a:solidFill>
                  <a:srgbClr val="FF0000"/>
                </a:solidFill>
              </a:rPr>
              <a:t>ziś, teraz</a:t>
            </a:r>
            <a:endParaRPr kumimoji="0" lang="pl-PL" altLang="pl-P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7163"/>
          </a:xfrm>
        </p:spPr>
        <p:txBody>
          <a:bodyPr>
            <a:normAutofit/>
          </a:bodyPr>
          <a:lstStyle/>
          <a:p>
            <a:r>
              <a:rPr lang="pl-PL" dirty="0" smtClean="0"/>
              <a:t>Zasada przyczynowo skutkowa</a:t>
            </a:r>
            <a:endParaRPr lang="pl-PL" dirty="0"/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1606378" y="3360739"/>
            <a:ext cx="7896397" cy="984249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3632199" y="3908425"/>
            <a:ext cx="3622675" cy="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cxnSp>
        <p:nvCxnSpPr>
          <p:cNvPr id="17" name="Łącznik prosty ze strzałką 16"/>
          <p:cNvCxnSpPr/>
          <p:nvPr/>
        </p:nvCxnSpPr>
        <p:spPr>
          <a:xfrm flipV="1">
            <a:off x="3224966" y="4398539"/>
            <a:ext cx="20381" cy="1684421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 tekstowe 59"/>
          <p:cNvSpPr txBox="1">
            <a:spLocks noChangeArrowheads="1"/>
          </p:cNvSpPr>
          <p:nvPr/>
        </p:nvSpPr>
        <p:spPr bwMode="auto">
          <a:xfrm>
            <a:off x="2319597" y="6020567"/>
            <a:ext cx="1972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i="1" smtClean="0">
                <a:solidFill>
                  <a:srgbClr val="C00000"/>
                </a:solidFill>
              </a:rPr>
              <a:t>Przyczyna</a:t>
            </a:r>
            <a:endParaRPr lang="pl-PL" altLang="x-none" i="1" dirty="0">
              <a:solidFill>
                <a:srgbClr val="C00000"/>
              </a:solidFill>
            </a:endParaRPr>
          </a:p>
        </p:txBody>
      </p:sp>
      <p:cxnSp>
        <p:nvCxnSpPr>
          <p:cNvPr id="18" name="Łącznik prosty ze strzałką 17"/>
          <p:cNvCxnSpPr/>
          <p:nvPr/>
        </p:nvCxnSpPr>
        <p:spPr>
          <a:xfrm flipV="1">
            <a:off x="7719943" y="4402561"/>
            <a:ext cx="20381" cy="1684421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ole tekstowe 59"/>
          <p:cNvSpPr txBox="1">
            <a:spLocks noChangeArrowheads="1"/>
          </p:cNvSpPr>
          <p:nvPr/>
        </p:nvSpPr>
        <p:spPr bwMode="auto">
          <a:xfrm>
            <a:off x="7164759" y="6020567"/>
            <a:ext cx="1972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i="1" dirty="0" smtClean="0">
                <a:solidFill>
                  <a:srgbClr val="C00000"/>
                </a:solidFill>
              </a:rPr>
              <a:t>Skutek</a:t>
            </a:r>
            <a:endParaRPr lang="pl-PL" altLang="x-none" i="1" dirty="0">
              <a:solidFill>
                <a:srgbClr val="C00000"/>
              </a:solidFill>
            </a:endParaRPr>
          </a:p>
        </p:txBody>
      </p:sp>
      <p:sp>
        <p:nvSpPr>
          <p:cNvPr id="11" name="Gwiazda 5-ramienna 10"/>
          <p:cNvSpPr/>
          <p:nvPr/>
        </p:nvSpPr>
        <p:spPr>
          <a:xfrm>
            <a:off x="2838116" y="3414290"/>
            <a:ext cx="794083" cy="794083"/>
          </a:xfrm>
          <a:prstGeom prst="star5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</a:pPr>
            <a:endParaRPr lang="pl-PL" b="1">
              <a:solidFill>
                <a:schemeClr val="tx1"/>
              </a:solidFill>
            </a:endParaRPr>
          </a:p>
        </p:txBody>
      </p:sp>
      <p:sp>
        <p:nvSpPr>
          <p:cNvPr id="12" name="Gwiazda 7-ramienna 11"/>
          <p:cNvSpPr/>
          <p:nvPr/>
        </p:nvSpPr>
        <p:spPr>
          <a:xfrm>
            <a:off x="7285722" y="3395975"/>
            <a:ext cx="913776" cy="913776"/>
          </a:xfrm>
          <a:prstGeom prst="star7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</a:pPr>
            <a:endParaRPr lang="pl-PL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4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2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Metahistoria</a:t>
            </a:r>
            <a:endParaRPr lang="pl-PL" dirty="0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2213899" y="2889956"/>
            <a:ext cx="1972653" cy="18325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b="1" i="1" dirty="0">
                <a:latin typeface="Arial" charset="0"/>
              </a:rPr>
              <a:t>Ziemia</a:t>
            </a:r>
          </a:p>
          <a:p>
            <a:pPr algn="ctr"/>
            <a:r>
              <a:rPr lang="pl-PL" altLang="x-none" b="1" i="1" dirty="0">
                <a:latin typeface="Arial" charset="0"/>
              </a:rPr>
              <a:t>i Ogród</a:t>
            </a:r>
            <a:br>
              <a:rPr lang="pl-PL" altLang="x-none" b="1" i="1" dirty="0">
                <a:latin typeface="Arial" charset="0"/>
              </a:rPr>
            </a:br>
            <a:r>
              <a:rPr lang="pl-PL" altLang="x-none" b="1" i="1" dirty="0">
                <a:latin typeface="Arial" charset="0"/>
              </a:rPr>
              <a:t>Eden</a:t>
            </a: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5692194" y="2889956"/>
            <a:ext cx="1972653" cy="1832550"/>
          </a:xfrm>
          <a:prstGeom prst="cube">
            <a:avLst>
              <a:gd name="adj" fmla="val 25000"/>
            </a:avLst>
          </a:prstGeom>
          <a:solidFill>
            <a:srgbClr val="969696"/>
          </a:solidFill>
          <a:ln w="9525">
            <a:solidFill>
              <a:srgbClr val="7A7A7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b="1" i="1" dirty="0">
                <a:latin typeface="Arial" charset="0"/>
              </a:rPr>
              <a:t>Ziemia</a:t>
            </a:r>
            <a:br>
              <a:rPr lang="pl-PL" altLang="x-none" b="1" i="1" dirty="0">
                <a:latin typeface="Arial" charset="0"/>
              </a:rPr>
            </a:br>
            <a:r>
              <a:rPr lang="pl-PL" altLang="x-none" b="1" i="1" dirty="0">
                <a:latin typeface="Arial" charset="0"/>
              </a:rPr>
              <a:t>nieco</a:t>
            </a:r>
            <a:br>
              <a:rPr lang="pl-PL" altLang="x-none" b="1" i="1" dirty="0">
                <a:latin typeface="Arial" charset="0"/>
              </a:rPr>
            </a:br>
            <a:r>
              <a:rPr lang="pl-PL" altLang="x-none" b="1" i="1" dirty="0">
                <a:latin typeface="Arial" charset="0"/>
              </a:rPr>
              <a:t>zepsuta</a:t>
            </a:r>
            <a:endParaRPr lang="pl-PL" altLang="x-none" sz="2000" b="1" i="1" dirty="0"/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9170488" y="2889956"/>
            <a:ext cx="1972653" cy="1832550"/>
          </a:xfrm>
          <a:prstGeom prst="cube">
            <a:avLst>
              <a:gd name="adj" fmla="val 25000"/>
            </a:avLst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pl-PL" altLang="x-none" b="1" i="1" dirty="0">
                <a:latin typeface="Arial" charset="0"/>
              </a:rPr>
              <a:t>Nowa Ziemia </a:t>
            </a:r>
          </a:p>
          <a:p>
            <a:pPr algn="ctr"/>
            <a:r>
              <a:rPr lang="pl-PL" altLang="x-none" b="1" i="1" dirty="0">
                <a:latin typeface="Arial" charset="0"/>
              </a:rPr>
              <a:t>i </a:t>
            </a:r>
          </a:p>
          <a:p>
            <a:pPr algn="ctr"/>
            <a:r>
              <a:rPr lang="pl-PL" altLang="x-none" b="1" i="1" dirty="0">
                <a:latin typeface="Arial" charset="0"/>
              </a:rPr>
              <a:t>Nowe Niebo</a:t>
            </a:r>
            <a:endParaRPr lang="pl-PL" altLang="x-none" sz="2000" i="1" dirty="0"/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652216" y="3401800"/>
            <a:ext cx="1613988" cy="80699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6FF33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sz="1800" i="1" dirty="0">
                <a:latin typeface="Arial" charset="0"/>
              </a:rPr>
              <a:t>stworzenie</a:t>
            </a: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4132379" y="3401800"/>
            <a:ext cx="1613988" cy="80699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2BDB6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sz="1800" i="1" dirty="0">
                <a:latin typeface="Arial" charset="0"/>
              </a:rPr>
              <a:t>upadek</a:t>
            </a:r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7610674" y="3401800"/>
            <a:ext cx="1613988" cy="80699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5353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sz="1800" i="1" dirty="0">
                <a:latin typeface="Arial" charset="0"/>
              </a:rPr>
              <a:t>odrodzenie</a:t>
            </a:r>
          </a:p>
        </p:txBody>
      </p:sp>
    </p:spTree>
    <p:extLst>
      <p:ext uri="{BB962C8B-B14F-4D97-AF65-F5344CB8AC3E}">
        <p14:creationId xmlns:p14="http://schemas.microsoft.com/office/powerpoint/2010/main" val="111774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2213899" y="2889956"/>
            <a:ext cx="1972653" cy="18325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sz="1600" b="1" i="1" dirty="0">
                <a:latin typeface="Arial" charset="0"/>
              </a:rPr>
              <a:t>Ziemia</a:t>
            </a:r>
          </a:p>
          <a:p>
            <a:pPr algn="ctr"/>
            <a:r>
              <a:rPr lang="pl-PL" altLang="x-none" sz="1600" b="1" i="1" dirty="0">
                <a:latin typeface="Arial" charset="0"/>
              </a:rPr>
              <a:t>i Ogród</a:t>
            </a:r>
            <a:br>
              <a:rPr lang="pl-PL" altLang="x-none" sz="1600" b="1" i="1" dirty="0">
                <a:latin typeface="Arial" charset="0"/>
              </a:rPr>
            </a:br>
            <a:r>
              <a:rPr lang="pl-PL" altLang="x-none" sz="1600" b="1" i="1" dirty="0">
                <a:latin typeface="Arial" charset="0"/>
              </a:rPr>
              <a:t>Eden</a:t>
            </a: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5692194" y="2889956"/>
            <a:ext cx="1972653" cy="1832550"/>
          </a:xfrm>
          <a:prstGeom prst="cube">
            <a:avLst>
              <a:gd name="adj" fmla="val 25000"/>
            </a:avLst>
          </a:prstGeom>
          <a:solidFill>
            <a:srgbClr val="969696"/>
          </a:solidFill>
          <a:ln w="9525">
            <a:solidFill>
              <a:srgbClr val="7A7A7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sz="1600" b="1" i="1" dirty="0">
                <a:latin typeface="Arial" charset="0"/>
              </a:rPr>
              <a:t>Ziemia</a:t>
            </a:r>
            <a:br>
              <a:rPr lang="pl-PL" altLang="x-none" sz="1600" b="1" i="1" dirty="0">
                <a:latin typeface="Arial" charset="0"/>
              </a:rPr>
            </a:br>
            <a:r>
              <a:rPr lang="pl-PL" altLang="x-none" sz="1600" b="1" i="1" dirty="0">
                <a:latin typeface="Arial" charset="0"/>
              </a:rPr>
              <a:t>nieco</a:t>
            </a:r>
            <a:br>
              <a:rPr lang="pl-PL" altLang="x-none" sz="1600" b="1" i="1" dirty="0">
                <a:latin typeface="Arial" charset="0"/>
              </a:rPr>
            </a:br>
            <a:r>
              <a:rPr lang="pl-PL" altLang="x-none" sz="1600" b="1" i="1" dirty="0">
                <a:latin typeface="Arial" charset="0"/>
              </a:rPr>
              <a:t>zepsuta</a:t>
            </a:r>
            <a:endParaRPr lang="pl-PL" altLang="x-none" sz="1600" b="1" i="1" dirty="0"/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9170488" y="2889956"/>
            <a:ext cx="1972653" cy="1832550"/>
          </a:xfrm>
          <a:prstGeom prst="cube">
            <a:avLst>
              <a:gd name="adj" fmla="val 25000"/>
            </a:avLst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pl-PL" altLang="x-none" sz="1600" b="1" i="1" dirty="0">
                <a:latin typeface="Arial" charset="0"/>
              </a:rPr>
              <a:t>Nowa Ziemia </a:t>
            </a:r>
          </a:p>
          <a:p>
            <a:pPr algn="ctr"/>
            <a:r>
              <a:rPr lang="pl-PL" altLang="x-none" sz="1600" b="1" i="1" dirty="0">
                <a:latin typeface="Arial" charset="0"/>
              </a:rPr>
              <a:t>i </a:t>
            </a:r>
          </a:p>
          <a:p>
            <a:pPr algn="ctr"/>
            <a:r>
              <a:rPr lang="pl-PL" altLang="x-none" sz="1600" b="1" i="1" dirty="0">
                <a:latin typeface="Arial" charset="0"/>
              </a:rPr>
              <a:t>Nowe Niebo</a:t>
            </a:r>
            <a:endParaRPr lang="pl-PL" altLang="x-none" i="1" dirty="0"/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52216" y="3401800"/>
            <a:ext cx="1613988" cy="80699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6FF33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sz="1800" i="1" dirty="0">
                <a:latin typeface="Arial" charset="0"/>
              </a:rPr>
              <a:t>stworzenie</a:t>
            </a: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4132379" y="3401800"/>
            <a:ext cx="1613988" cy="80699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2BDB6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sz="1800" i="1">
                <a:latin typeface="Arial" charset="0"/>
              </a:rPr>
              <a:t>upadek</a:t>
            </a: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7610674" y="3401800"/>
            <a:ext cx="1613988" cy="80699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5353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i="1" dirty="0">
                <a:latin typeface="Arial" charset="0"/>
              </a:rPr>
              <a:t>odrodzenie</a:t>
            </a:r>
            <a:endParaRPr lang="pl-PL" altLang="x-none" sz="1800" i="1" dirty="0">
              <a:latin typeface="Arial" charset="0"/>
            </a:endParaRP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 rot="2693666">
            <a:off x="7238720" y="4573632"/>
            <a:ext cx="1398204" cy="69910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08D00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sz="1600" i="1" dirty="0">
                <a:latin typeface="Arial" charset="0"/>
              </a:rPr>
              <a:t>zniszczenie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8344637" y="5077994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i="1" dirty="0"/>
              <a:t>Jezioro ognia</a:t>
            </a:r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 flipH="1">
            <a:off x="6329424" y="2376486"/>
            <a:ext cx="0" cy="831479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672199" y="2106255"/>
            <a:ext cx="1314450" cy="30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i="1" dirty="0"/>
              <a:t>Pan Jezus</a:t>
            </a:r>
          </a:p>
        </p:txBody>
      </p:sp>
      <p:grpSp>
        <p:nvGrpSpPr>
          <p:cNvPr id="22" name="Grupa 21"/>
          <p:cNvGrpSpPr/>
          <p:nvPr/>
        </p:nvGrpSpPr>
        <p:grpSpPr>
          <a:xfrm>
            <a:off x="8419867" y="5264848"/>
            <a:ext cx="1330325" cy="617537"/>
            <a:chOff x="8177214" y="4557714"/>
            <a:chExt cx="1330325" cy="617537"/>
          </a:xfrm>
        </p:grpSpPr>
        <p:sp>
          <p:nvSpPr>
            <p:cNvPr id="23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24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25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12" name="Tytuł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Zagłada i odkupienie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7744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  <p:bldP spid="17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2213899" y="2889956"/>
            <a:ext cx="1972653" cy="18325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sz="1600" b="1" i="1" dirty="0">
                <a:latin typeface="Arial" charset="0"/>
              </a:rPr>
              <a:t>Ziemia</a:t>
            </a:r>
          </a:p>
          <a:p>
            <a:pPr algn="ctr"/>
            <a:r>
              <a:rPr lang="pl-PL" altLang="x-none" sz="1600" b="1" i="1" dirty="0">
                <a:latin typeface="Arial" charset="0"/>
              </a:rPr>
              <a:t>i Ogród</a:t>
            </a:r>
            <a:br>
              <a:rPr lang="pl-PL" altLang="x-none" sz="1600" b="1" i="1" dirty="0">
                <a:latin typeface="Arial" charset="0"/>
              </a:rPr>
            </a:br>
            <a:r>
              <a:rPr lang="pl-PL" altLang="x-none" sz="1600" b="1" i="1" dirty="0">
                <a:latin typeface="Arial" charset="0"/>
              </a:rPr>
              <a:t>Eden</a:t>
            </a: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5692194" y="2889956"/>
            <a:ext cx="1972653" cy="1832550"/>
          </a:xfrm>
          <a:prstGeom prst="cube">
            <a:avLst>
              <a:gd name="adj" fmla="val 25000"/>
            </a:avLst>
          </a:prstGeom>
          <a:solidFill>
            <a:srgbClr val="969696"/>
          </a:solidFill>
          <a:ln w="9525">
            <a:solidFill>
              <a:srgbClr val="7A7A7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sz="1600" b="1" i="1" dirty="0">
                <a:latin typeface="Arial" charset="0"/>
              </a:rPr>
              <a:t>Ziemia</a:t>
            </a:r>
            <a:br>
              <a:rPr lang="pl-PL" altLang="x-none" sz="1600" b="1" i="1" dirty="0">
                <a:latin typeface="Arial" charset="0"/>
              </a:rPr>
            </a:br>
            <a:r>
              <a:rPr lang="pl-PL" altLang="x-none" sz="1600" b="1" i="1" dirty="0">
                <a:latin typeface="Arial" charset="0"/>
              </a:rPr>
              <a:t>nieco</a:t>
            </a:r>
            <a:br>
              <a:rPr lang="pl-PL" altLang="x-none" sz="1600" b="1" i="1" dirty="0">
                <a:latin typeface="Arial" charset="0"/>
              </a:rPr>
            </a:br>
            <a:r>
              <a:rPr lang="pl-PL" altLang="x-none" sz="1600" b="1" i="1" dirty="0">
                <a:latin typeface="Arial" charset="0"/>
              </a:rPr>
              <a:t>zepsuta</a:t>
            </a:r>
            <a:endParaRPr lang="pl-PL" altLang="x-none" sz="1600" b="1" i="1" dirty="0"/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9170488" y="2889956"/>
            <a:ext cx="1972653" cy="1832550"/>
          </a:xfrm>
          <a:prstGeom prst="cube">
            <a:avLst>
              <a:gd name="adj" fmla="val 25000"/>
            </a:avLst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pl-PL" altLang="x-none" sz="1600" b="1" i="1" dirty="0">
                <a:latin typeface="Arial" charset="0"/>
              </a:rPr>
              <a:t>Nowa Ziemia </a:t>
            </a:r>
          </a:p>
          <a:p>
            <a:pPr algn="ctr"/>
            <a:r>
              <a:rPr lang="pl-PL" altLang="x-none" sz="1600" b="1" i="1" dirty="0">
                <a:latin typeface="Arial" charset="0"/>
              </a:rPr>
              <a:t>i </a:t>
            </a:r>
          </a:p>
          <a:p>
            <a:pPr algn="ctr"/>
            <a:r>
              <a:rPr lang="pl-PL" altLang="x-none" sz="1600" b="1" i="1" dirty="0">
                <a:latin typeface="Arial" charset="0"/>
              </a:rPr>
              <a:t>Nowe Niebo</a:t>
            </a:r>
            <a:endParaRPr lang="pl-PL" altLang="x-none" i="1" dirty="0"/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52216" y="3401800"/>
            <a:ext cx="1613988" cy="80699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6FF33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sz="1800" i="1" dirty="0">
                <a:latin typeface="Arial" charset="0"/>
              </a:rPr>
              <a:t>stworzenie</a:t>
            </a: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4132379" y="3401800"/>
            <a:ext cx="1613988" cy="80699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2BDB6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sz="1800" i="1">
                <a:latin typeface="Arial" charset="0"/>
              </a:rPr>
              <a:t>upadek</a:t>
            </a: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7610674" y="3401800"/>
            <a:ext cx="1613988" cy="80699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5353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i="1" dirty="0">
                <a:latin typeface="Arial" charset="0"/>
              </a:rPr>
              <a:t>odrodzenie</a:t>
            </a:r>
            <a:endParaRPr lang="pl-PL" altLang="x-none" sz="1800" i="1" dirty="0">
              <a:latin typeface="Arial" charset="0"/>
            </a:endParaRP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 rot="2693666">
            <a:off x="7238720" y="4573632"/>
            <a:ext cx="1398204" cy="69910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08D00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sz="1600" i="1" dirty="0">
                <a:latin typeface="Arial" charset="0"/>
              </a:rPr>
              <a:t>zniszczenie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8344637" y="5077994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i="1" dirty="0"/>
              <a:t>Jezioro ognia</a:t>
            </a:r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 flipH="1">
            <a:off x="6329424" y="2376486"/>
            <a:ext cx="0" cy="831479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grpSp>
        <p:nvGrpSpPr>
          <p:cNvPr id="22" name="Grupa 21"/>
          <p:cNvGrpSpPr/>
          <p:nvPr/>
        </p:nvGrpSpPr>
        <p:grpSpPr>
          <a:xfrm>
            <a:off x="8419867" y="5264848"/>
            <a:ext cx="1330325" cy="617537"/>
            <a:chOff x="8177214" y="4557714"/>
            <a:chExt cx="1330325" cy="617537"/>
          </a:xfrm>
        </p:grpSpPr>
        <p:sp>
          <p:nvSpPr>
            <p:cNvPr id="23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24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25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12" name="Tytuł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Ja, zagłada </a:t>
            </a:r>
            <a:r>
              <a:rPr lang="pl-PL" dirty="0"/>
              <a:t>i odkupienie</a:t>
            </a:r>
          </a:p>
        </p:txBody>
      </p:sp>
      <p:sp>
        <p:nvSpPr>
          <p:cNvPr id="20" name="PoleTekstowe 19"/>
          <p:cNvSpPr txBox="1"/>
          <p:nvPr/>
        </p:nvSpPr>
        <p:spPr>
          <a:xfrm>
            <a:off x="2607284" y="5873970"/>
            <a:ext cx="54942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C00000"/>
                </a:solidFill>
              </a:rPr>
              <a:t>Dziś jest czas na </a:t>
            </a:r>
            <a:r>
              <a:rPr lang="pl-PL" sz="2800" b="1">
                <a:solidFill>
                  <a:srgbClr val="C00000"/>
                </a:solidFill>
              </a:rPr>
              <a:t>moją</a:t>
            </a:r>
            <a:r>
              <a:rPr lang="pl-PL" sz="2800">
                <a:solidFill>
                  <a:srgbClr val="C00000"/>
                </a:solidFill>
              </a:rPr>
              <a:t> </a:t>
            </a:r>
            <a:r>
              <a:rPr lang="pl-PL" sz="2800" smtClean="0">
                <a:solidFill>
                  <a:srgbClr val="C00000"/>
                </a:solidFill>
              </a:rPr>
              <a:t>decyzję.</a:t>
            </a:r>
            <a:r>
              <a:rPr lang="pl-PL" sz="2800" dirty="0" smtClean="0">
                <a:solidFill>
                  <a:srgbClr val="C00000"/>
                </a:solidFill>
              </a:rPr>
              <a:t/>
            </a:r>
            <a:br>
              <a:rPr lang="pl-PL" sz="2800" dirty="0" smtClean="0">
                <a:solidFill>
                  <a:srgbClr val="C00000"/>
                </a:solidFill>
              </a:rPr>
            </a:br>
            <a:r>
              <a:rPr lang="pl-PL" sz="2800" dirty="0" smtClean="0">
                <a:solidFill>
                  <a:srgbClr val="C00000"/>
                </a:solidFill>
              </a:rPr>
              <a:t>(</a:t>
            </a:r>
            <a:r>
              <a:rPr lang="pl-PL" sz="2800" dirty="0" err="1" smtClean="0">
                <a:solidFill>
                  <a:srgbClr val="C00000"/>
                </a:solidFill>
              </a:rPr>
              <a:t>Łk</a:t>
            </a:r>
            <a:r>
              <a:rPr lang="pl-PL" sz="2800" dirty="0" smtClean="0">
                <a:solidFill>
                  <a:srgbClr val="C00000"/>
                </a:solidFill>
              </a:rPr>
              <a:t> 16)</a:t>
            </a:r>
            <a:endParaRPr lang="pl-PL" sz="2800" dirty="0">
              <a:solidFill>
                <a:srgbClr val="C00000"/>
              </a:solidFill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5672199" y="2106255"/>
            <a:ext cx="1314450" cy="30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i="1" dirty="0"/>
              <a:t>Pan Jezus</a:t>
            </a:r>
          </a:p>
        </p:txBody>
      </p:sp>
      <p:cxnSp>
        <p:nvCxnSpPr>
          <p:cNvPr id="26" name="Łącznik prosty ze strzałką 25"/>
          <p:cNvCxnSpPr/>
          <p:nvPr/>
        </p:nvCxnSpPr>
        <p:spPr>
          <a:xfrm flipV="1">
            <a:off x="5314146" y="4307594"/>
            <a:ext cx="1005991" cy="1467576"/>
          </a:xfrm>
          <a:prstGeom prst="straightConnector1">
            <a:avLst/>
          </a:prstGeom>
          <a:ln w="20320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18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AutoShape 4"/>
          <p:cNvSpPr>
            <a:spLocks noChangeArrowheads="1"/>
          </p:cNvSpPr>
          <p:nvPr/>
        </p:nvSpPr>
        <p:spPr bwMode="auto">
          <a:xfrm>
            <a:off x="3881746" y="2456397"/>
            <a:ext cx="4056469" cy="3768367"/>
          </a:xfrm>
          <a:prstGeom prst="cube">
            <a:avLst>
              <a:gd name="adj" fmla="val 25000"/>
            </a:avLst>
          </a:prstGeom>
          <a:solidFill>
            <a:srgbClr val="969696"/>
          </a:solidFill>
          <a:ln w="9525">
            <a:solidFill>
              <a:srgbClr val="7A7A7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t"/>
          <a:lstStyle/>
          <a:p>
            <a:pPr algn="ctr"/>
            <a:endParaRPr lang="pl-PL" altLang="x-none" b="1" i="1" dirty="0"/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err="1"/>
              <a:t>Metahistoria</a:t>
            </a:r>
            <a:r>
              <a:rPr lang="pl-PL" altLang="pl-PL" dirty="0"/>
              <a:t> a historia, którą się zajmujemy</a:t>
            </a:r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5210068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30" name="Text Box 4"/>
          <p:cNvSpPr txBox="1">
            <a:spLocks noChangeArrowheads="1"/>
          </p:cNvSpPr>
          <p:nvPr/>
        </p:nvSpPr>
        <p:spPr bwMode="auto">
          <a:xfrm>
            <a:off x="8212138" y="6270031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Jezioro ognia</a:t>
            </a:r>
          </a:p>
        </p:txBody>
      </p:sp>
      <p:sp>
        <p:nvSpPr>
          <p:cNvPr id="3" name="Sześcian 2"/>
          <p:cNvSpPr/>
          <p:nvPr/>
        </p:nvSpPr>
        <p:spPr>
          <a:xfrm>
            <a:off x="9330052" y="3424719"/>
            <a:ext cx="1475956" cy="1471525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35" name="Line 5"/>
          <p:cNvSpPr>
            <a:spLocks noChangeShapeType="1"/>
          </p:cNvSpPr>
          <p:nvPr/>
        </p:nvSpPr>
        <p:spPr bwMode="auto">
          <a:xfrm flipV="1">
            <a:off x="9085805" y="4191490"/>
            <a:ext cx="500376" cy="49631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023436" y="3424718"/>
            <a:ext cx="1581340" cy="1471525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4288657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grpSp>
        <p:nvGrpSpPr>
          <p:cNvPr id="63" name="Grupa 62"/>
          <p:cNvGrpSpPr/>
          <p:nvPr/>
        </p:nvGrpSpPr>
        <p:grpSpPr>
          <a:xfrm>
            <a:off x="8177214" y="5652982"/>
            <a:ext cx="1330325" cy="617537"/>
            <a:chOff x="8177214" y="4557714"/>
            <a:chExt cx="1330325" cy="617537"/>
          </a:xfrm>
        </p:grpSpPr>
        <p:sp>
          <p:nvSpPr>
            <p:cNvPr id="64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65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66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68" name="Text Box 4"/>
          <p:cNvSpPr txBox="1">
            <a:spLocks noChangeArrowheads="1"/>
          </p:cNvSpPr>
          <p:nvPr/>
        </p:nvSpPr>
        <p:spPr bwMode="auto">
          <a:xfrm>
            <a:off x="9330052" y="2492052"/>
            <a:ext cx="1314450" cy="79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Nowe Niebo</a:t>
            </a:r>
            <a:br>
              <a:rPr kumimoji="0" lang="pl-PL" altLang="pl-PL" sz="1600"/>
            </a:br>
            <a:r>
              <a:rPr kumimoji="0" lang="pl-PL" altLang="pl-PL" sz="1600"/>
              <a:t>i</a:t>
            </a:r>
            <a:br>
              <a:rPr kumimoji="0" lang="pl-PL" altLang="pl-PL" sz="1600"/>
            </a:br>
            <a:r>
              <a:rPr kumimoji="0" lang="pl-PL" altLang="pl-PL" sz="1600"/>
              <a:t>Nowa Ziemia</a:t>
            </a:r>
            <a:endParaRPr kumimoji="0" lang="pl-PL" altLang="pl-PL" sz="1600" dirty="0"/>
          </a:p>
        </p:txBody>
      </p:sp>
      <p:sp>
        <p:nvSpPr>
          <p:cNvPr id="69" name="Text Box 4"/>
          <p:cNvSpPr txBox="1">
            <a:spLocks noChangeArrowheads="1"/>
          </p:cNvSpPr>
          <p:nvPr/>
        </p:nvSpPr>
        <p:spPr bwMode="auto">
          <a:xfrm>
            <a:off x="1023436" y="2795261"/>
            <a:ext cx="1314450" cy="30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Ogród Eden</a:t>
            </a: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5589586" y="2163396"/>
            <a:ext cx="2096311" cy="30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Ziemia nieco zepsuta</a:t>
            </a:r>
            <a:endParaRPr kumimoji="0" lang="pl-PL" altLang="pl-PL" sz="1600" dirty="0"/>
          </a:p>
        </p:txBody>
      </p:sp>
      <p:sp>
        <p:nvSpPr>
          <p:cNvPr id="45" name="Line 4"/>
          <p:cNvSpPr>
            <a:spLocks noChangeShapeType="1"/>
          </p:cNvSpPr>
          <p:nvPr/>
        </p:nvSpPr>
        <p:spPr bwMode="auto">
          <a:xfrm>
            <a:off x="5172450" y="2030904"/>
            <a:ext cx="108944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3153662" y="1646395"/>
            <a:ext cx="1314450" cy="30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i="1" dirty="0"/>
              <a:t>Pan Jezus</a:t>
            </a:r>
          </a:p>
        </p:txBody>
      </p:sp>
      <p:sp>
        <p:nvSpPr>
          <p:cNvPr id="48" name="AutoShape 2"/>
          <p:cNvSpPr>
            <a:spLocks noChangeArrowheads="1"/>
          </p:cNvSpPr>
          <p:nvPr/>
        </p:nvSpPr>
        <p:spPr bwMode="auto">
          <a:xfrm>
            <a:off x="2711449" y="4185339"/>
            <a:ext cx="5756275" cy="946943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Line 10"/>
          <p:cNvSpPr>
            <a:spLocks noChangeShapeType="1"/>
          </p:cNvSpPr>
          <p:nvPr/>
        </p:nvSpPr>
        <p:spPr bwMode="auto">
          <a:xfrm rot="-5400000">
            <a:off x="3800174" y="3327217"/>
            <a:ext cx="259979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/>
        </p:nvSpPr>
        <p:spPr bwMode="auto">
          <a:xfrm>
            <a:off x="4109473" y="4614416"/>
            <a:ext cx="5334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0" name="Line 31"/>
          <p:cNvSpPr>
            <a:spLocks noChangeShapeType="1"/>
          </p:cNvSpPr>
          <p:nvPr/>
        </p:nvSpPr>
        <p:spPr bwMode="auto">
          <a:xfrm>
            <a:off x="4642873" y="4614417"/>
            <a:ext cx="0" cy="7254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1" name="Line 32"/>
          <p:cNvSpPr>
            <a:spLocks noChangeShapeType="1"/>
          </p:cNvSpPr>
          <p:nvPr/>
        </p:nvSpPr>
        <p:spPr bwMode="auto">
          <a:xfrm>
            <a:off x="4642873" y="5311550"/>
            <a:ext cx="228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2" name="Line 33"/>
          <p:cNvSpPr>
            <a:spLocks noChangeShapeType="1"/>
          </p:cNvSpPr>
          <p:nvPr/>
        </p:nvSpPr>
        <p:spPr bwMode="auto">
          <a:xfrm flipV="1">
            <a:off x="4871473" y="4614417"/>
            <a:ext cx="0" cy="7254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3" name="Line 34"/>
          <p:cNvSpPr>
            <a:spLocks noChangeShapeType="1"/>
          </p:cNvSpPr>
          <p:nvPr/>
        </p:nvSpPr>
        <p:spPr bwMode="auto">
          <a:xfrm>
            <a:off x="4871473" y="4627116"/>
            <a:ext cx="228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4" name="Line 12"/>
          <p:cNvSpPr>
            <a:spLocks noChangeShapeType="1"/>
          </p:cNvSpPr>
          <p:nvPr/>
        </p:nvSpPr>
        <p:spPr bwMode="auto">
          <a:xfrm rot="5400000" flipV="1">
            <a:off x="2739724" y="3320869"/>
            <a:ext cx="258709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6" name="Line 4"/>
          <p:cNvSpPr>
            <a:spLocks noChangeShapeType="1"/>
          </p:cNvSpPr>
          <p:nvPr/>
        </p:nvSpPr>
        <p:spPr bwMode="auto">
          <a:xfrm>
            <a:off x="2909287" y="2027318"/>
            <a:ext cx="108944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grpSp>
        <p:nvGrpSpPr>
          <p:cNvPr id="28" name="Grupa 27"/>
          <p:cNvGrpSpPr/>
          <p:nvPr/>
        </p:nvGrpSpPr>
        <p:grpSpPr>
          <a:xfrm>
            <a:off x="4308613" y="3825445"/>
            <a:ext cx="429376" cy="655918"/>
            <a:chOff x="2957194" y="2798382"/>
            <a:chExt cx="419732" cy="641186"/>
          </a:xfrm>
        </p:grpSpPr>
        <p:sp>
          <p:nvSpPr>
            <p:cNvPr id="29" name="Line 32"/>
            <p:cNvSpPr>
              <a:spLocks noChangeShapeType="1"/>
            </p:cNvSpPr>
            <p:nvPr/>
          </p:nvSpPr>
          <p:spPr bwMode="auto">
            <a:xfrm>
              <a:off x="2957194" y="3002294"/>
              <a:ext cx="419732" cy="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31" name="Line 32"/>
            <p:cNvSpPr>
              <a:spLocks noChangeShapeType="1"/>
            </p:cNvSpPr>
            <p:nvPr/>
          </p:nvSpPr>
          <p:spPr bwMode="auto">
            <a:xfrm flipV="1">
              <a:off x="3167060" y="2798382"/>
              <a:ext cx="1" cy="641186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95915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AutoShape 4"/>
          <p:cNvSpPr>
            <a:spLocks noChangeArrowheads="1"/>
          </p:cNvSpPr>
          <p:nvPr/>
        </p:nvSpPr>
        <p:spPr bwMode="auto">
          <a:xfrm>
            <a:off x="3881746" y="2456397"/>
            <a:ext cx="4056469" cy="3768367"/>
          </a:xfrm>
          <a:prstGeom prst="cube">
            <a:avLst>
              <a:gd name="adj" fmla="val 25000"/>
            </a:avLst>
          </a:prstGeom>
          <a:solidFill>
            <a:srgbClr val="969696"/>
          </a:solidFill>
          <a:ln w="9525">
            <a:solidFill>
              <a:srgbClr val="7A7A7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t"/>
          <a:lstStyle/>
          <a:p>
            <a:pPr algn="ctr"/>
            <a:endParaRPr lang="pl-PL" altLang="x-none" b="1" i="1" dirty="0"/>
          </a:p>
        </p:txBody>
      </p:sp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711449" y="4185339"/>
            <a:ext cx="5756275" cy="946943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err="1"/>
              <a:t>Metahistoria</a:t>
            </a:r>
            <a:r>
              <a:rPr lang="pl-PL" altLang="pl-PL" dirty="0"/>
              <a:t> a historia, którą się zajmujemy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5389418" y="5002106"/>
            <a:ext cx="2962256" cy="1587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9" name="Line 5"/>
          <p:cNvSpPr>
            <a:spLocks noChangeShapeType="1"/>
          </p:cNvSpPr>
          <p:nvPr/>
        </p:nvSpPr>
        <p:spPr bwMode="auto">
          <a:xfrm>
            <a:off x="5911702" y="4695745"/>
            <a:ext cx="3072906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7" name="Romb 66"/>
          <p:cNvSpPr/>
          <p:nvPr/>
        </p:nvSpPr>
        <p:spPr bwMode="auto">
          <a:xfrm>
            <a:off x="8394700" y="4802081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5210068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30" name="Text Box 4"/>
          <p:cNvSpPr txBox="1">
            <a:spLocks noChangeArrowheads="1"/>
          </p:cNvSpPr>
          <p:nvPr/>
        </p:nvSpPr>
        <p:spPr bwMode="auto">
          <a:xfrm>
            <a:off x="8212138" y="6270031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Jezioro ognia</a:t>
            </a:r>
          </a:p>
        </p:txBody>
      </p:sp>
      <p:sp>
        <p:nvSpPr>
          <p:cNvPr id="3" name="Sześcian 2"/>
          <p:cNvSpPr/>
          <p:nvPr/>
        </p:nvSpPr>
        <p:spPr>
          <a:xfrm>
            <a:off x="9330052" y="3424719"/>
            <a:ext cx="1475956" cy="1471525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35" name="Line 5"/>
          <p:cNvSpPr>
            <a:spLocks noChangeShapeType="1"/>
          </p:cNvSpPr>
          <p:nvPr/>
        </p:nvSpPr>
        <p:spPr bwMode="auto">
          <a:xfrm flipV="1">
            <a:off x="9085805" y="4191490"/>
            <a:ext cx="500376" cy="49631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023436" y="3424718"/>
            <a:ext cx="1581340" cy="1471525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4288657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grpSp>
        <p:nvGrpSpPr>
          <p:cNvPr id="63" name="Grupa 62"/>
          <p:cNvGrpSpPr/>
          <p:nvPr/>
        </p:nvGrpSpPr>
        <p:grpSpPr>
          <a:xfrm>
            <a:off x="8177214" y="5652982"/>
            <a:ext cx="1330325" cy="617537"/>
            <a:chOff x="8177214" y="4557714"/>
            <a:chExt cx="1330325" cy="617537"/>
          </a:xfrm>
        </p:grpSpPr>
        <p:sp>
          <p:nvSpPr>
            <p:cNvPr id="64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65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66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68" name="Text Box 4"/>
          <p:cNvSpPr txBox="1">
            <a:spLocks noChangeArrowheads="1"/>
          </p:cNvSpPr>
          <p:nvPr/>
        </p:nvSpPr>
        <p:spPr bwMode="auto">
          <a:xfrm>
            <a:off x="9330052" y="2492052"/>
            <a:ext cx="1314450" cy="79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Nowe Niebo</a:t>
            </a:r>
            <a:br>
              <a:rPr kumimoji="0" lang="pl-PL" altLang="pl-PL" sz="1600"/>
            </a:br>
            <a:r>
              <a:rPr kumimoji="0" lang="pl-PL" altLang="pl-PL" sz="1600"/>
              <a:t>i</a:t>
            </a:r>
            <a:br>
              <a:rPr kumimoji="0" lang="pl-PL" altLang="pl-PL" sz="1600"/>
            </a:br>
            <a:r>
              <a:rPr kumimoji="0" lang="pl-PL" altLang="pl-PL" sz="1600"/>
              <a:t>Nowa Ziemia</a:t>
            </a:r>
            <a:endParaRPr kumimoji="0" lang="pl-PL" altLang="pl-PL" sz="1600" dirty="0"/>
          </a:p>
        </p:txBody>
      </p:sp>
      <p:sp>
        <p:nvSpPr>
          <p:cNvPr id="69" name="Text Box 4"/>
          <p:cNvSpPr txBox="1">
            <a:spLocks noChangeArrowheads="1"/>
          </p:cNvSpPr>
          <p:nvPr/>
        </p:nvSpPr>
        <p:spPr bwMode="auto">
          <a:xfrm>
            <a:off x="1023436" y="2795261"/>
            <a:ext cx="1314450" cy="30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Ogród Eden</a:t>
            </a:r>
          </a:p>
        </p:txBody>
      </p:sp>
      <p:sp>
        <p:nvSpPr>
          <p:cNvPr id="7" name="PoleTekstowe 6"/>
          <p:cNvSpPr txBox="1"/>
          <p:nvPr/>
        </p:nvSpPr>
        <p:spPr>
          <a:xfrm>
            <a:off x="6166873" y="4009739"/>
            <a:ext cx="670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2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5589586" y="2163396"/>
            <a:ext cx="2096311" cy="30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Ziemia nieco zepsuta</a:t>
            </a:r>
            <a:endParaRPr kumimoji="0" lang="pl-PL" altLang="pl-PL" sz="1600" dirty="0"/>
          </a:p>
        </p:txBody>
      </p:sp>
      <p:sp>
        <p:nvSpPr>
          <p:cNvPr id="34" name="Freeform 31"/>
          <p:cNvSpPr>
            <a:spLocks/>
          </p:cNvSpPr>
          <p:nvPr/>
        </p:nvSpPr>
        <p:spPr bwMode="auto">
          <a:xfrm>
            <a:off x="5659440" y="4702923"/>
            <a:ext cx="218021" cy="324062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  <a:gd name="connsiteX0" fmla="*/ 0 w 11318"/>
              <a:gd name="connsiteY0" fmla="*/ 11369 h 11369"/>
              <a:gd name="connsiteX1" fmla="*/ 11318 w 11318"/>
              <a:gd name="connsiteY1" fmla="*/ 0 h 11369"/>
              <a:gd name="connsiteX0" fmla="*/ 0 w 9341"/>
              <a:gd name="connsiteY0" fmla="*/ 16843 h 16843"/>
              <a:gd name="connsiteX1" fmla="*/ 9341 w 9341"/>
              <a:gd name="connsiteY1" fmla="*/ 0 h 16843"/>
              <a:gd name="connsiteX0" fmla="*/ 0 w 6001"/>
              <a:gd name="connsiteY0" fmla="*/ 10271 h 10271"/>
              <a:gd name="connsiteX1" fmla="*/ 6001 w 6001"/>
              <a:gd name="connsiteY1" fmla="*/ 0 h 1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01" h="10271">
                <a:moveTo>
                  <a:pt x="0" y="10271"/>
                </a:moveTo>
                <a:lnTo>
                  <a:pt x="6001" y="0"/>
                </a:ln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5" name="PoleTekstowe 34"/>
          <p:cNvSpPr txBox="1"/>
          <p:nvPr/>
        </p:nvSpPr>
        <p:spPr>
          <a:xfrm>
            <a:off x="861636" y="6332105"/>
            <a:ext cx="4534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C00000"/>
                </a:solidFill>
              </a:rPr>
              <a:t>Dziś jest czas na </a:t>
            </a:r>
            <a:r>
              <a:rPr lang="pl-PL" sz="2800" b="1" dirty="0">
                <a:solidFill>
                  <a:srgbClr val="C00000"/>
                </a:solidFill>
              </a:rPr>
              <a:t>moją</a:t>
            </a:r>
            <a:r>
              <a:rPr lang="pl-PL" sz="2800" dirty="0">
                <a:solidFill>
                  <a:srgbClr val="C00000"/>
                </a:solidFill>
              </a:rPr>
              <a:t> decyzję</a:t>
            </a:r>
          </a:p>
        </p:txBody>
      </p:sp>
      <p:cxnSp>
        <p:nvCxnSpPr>
          <p:cNvPr id="36" name="Łącznik prosty ze strzałką 35"/>
          <p:cNvCxnSpPr/>
          <p:nvPr/>
        </p:nvCxnSpPr>
        <p:spPr>
          <a:xfrm flipV="1">
            <a:off x="5389418" y="5254030"/>
            <a:ext cx="247946" cy="1299442"/>
          </a:xfrm>
          <a:prstGeom prst="straightConnector1">
            <a:avLst/>
          </a:prstGeom>
          <a:ln w="20320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533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Zaproszenie (160 znaków? Nie!)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Nadzieja płynąca z Biblii. Seminarium w ramach Spotkania Dla Przedsiębiorców.</a:t>
            </a:r>
          </a:p>
          <a:p>
            <a:r>
              <a:rPr lang="pl-PL" dirty="0" smtClean="0"/>
              <a:t>Pewne </a:t>
            </a:r>
            <a:r>
              <a:rPr lang="pl-PL" dirty="0" smtClean="0"/>
              <a:t>są tylko śmierć i podatki dostarczono nam wiele instrukcji jak wypełniać deklaracje PIT, jak PCC, jak VAT ale czy wiemy co się dzieje z człowiekiem po śmierci?</a:t>
            </a:r>
          </a:p>
          <a:p>
            <a:r>
              <a:rPr lang="pl-PL" dirty="0" smtClean="0"/>
              <a:t>O tym co po śmieci Biblia mówi dość sporo ale w którym miejscu, i jak te wszystkie fragmenty poukładać w spójną całość? O tym opowiem na telekonferencji w poniedziałek o 18.oo</a:t>
            </a:r>
          </a:p>
          <a:p>
            <a:r>
              <a:rPr lang="pl-PL" dirty="0" smtClean="0"/>
              <a:t>Co do zasady będzie powtórka wykładu z poprzedniego poniedziałki, ale tym razem większy akcent padnie na takie poukładanie sobie relacji z Panem Bogiem aby być pewnym, że nadzieją, która wypływa z  lektury Pism dotyczy również mnie.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11709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AutoShape 4"/>
          <p:cNvSpPr>
            <a:spLocks noChangeArrowheads="1"/>
          </p:cNvSpPr>
          <p:nvPr/>
        </p:nvSpPr>
        <p:spPr bwMode="auto">
          <a:xfrm>
            <a:off x="3881746" y="2456397"/>
            <a:ext cx="4056469" cy="3768367"/>
          </a:xfrm>
          <a:prstGeom prst="cube">
            <a:avLst>
              <a:gd name="adj" fmla="val 25000"/>
            </a:avLst>
          </a:prstGeom>
          <a:solidFill>
            <a:srgbClr val="969696"/>
          </a:solidFill>
          <a:ln w="9525">
            <a:solidFill>
              <a:srgbClr val="7A7A7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t"/>
          <a:lstStyle/>
          <a:p>
            <a:pPr algn="ctr"/>
            <a:endParaRPr lang="pl-PL" altLang="x-none" b="1" i="1" dirty="0"/>
          </a:p>
        </p:txBody>
      </p:sp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711449" y="4185339"/>
            <a:ext cx="5756275" cy="946943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err="1"/>
              <a:t>Metahistoria</a:t>
            </a:r>
            <a:r>
              <a:rPr lang="pl-PL" altLang="pl-PL" dirty="0"/>
              <a:t> a historia, którą się zajmujemy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5396058" y="5003693"/>
            <a:ext cx="2955616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9" name="Line 5"/>
          <p:cNvSpPr>
            <a:spLocks noChangeShapeType="1"/>
          </p:cNvSpPr>
          <p:nvPr/>
        </p:nvSpPr>
        <p:spPr bwMode="auto">
          <a:xfrm>
            <a:off x="5911702" y="4695745"/>
            <a:ext cx="3072906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7" name="Romb 66"/>
          <p:cNvSpPr/>
          <p:nvPr/>
        </p:nvSpPr>
        <p:spPr bwMode="auto">
          <a:xfrm>
            <a:off x="8394700" y="4802081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5210068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30" name="Text Box 4"/>
          <p:cNvSpPr txBox="1">
            <a:spLocks noChangeArrowheads="1"/>
          </p:cNvSpPr>
          <p:nvPr/>
        </p:nvSpPr>
        <p:spPr bwMode="auto">
          <a:xfrm>
            <a:off x="8212138" y="6270031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Jezioro ognia</a:t>
            </a:r>
          </a:p>
        </p:txBody>
      </p:sp>
      <p:sp>
        <p:nvSpPr>
          <p:cNvPr id="3" name="Sześcian 2"/>
          <p:cNvSpPr/>
          <p:nvPr/>
        </p:nvSpPr>
        <p:spPr>
          <a:xfrm>
            <a:off x="9330052" y="3424719"/>
            <a:ext cx="1475956" cy="1471525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35" name="Line 5"/>
          <p:cNvSpPr>
            <a:spLocks noChangeShapeType="1"/>
          </p:cNvSpPr>
          <p:nvPr/>
        </p:nvSpPr>
        <p:spPr bwMode="auto">
          <a:xfrm flipV="1">
            <a:off x="9085805" y="4191490"/>
            <a:ext cx="500376" cy="49631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023436" y="3424718"/>
            <a:ext cx="1581340" cy="1471525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4288657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grpSp>
        <p:nvGrpSpPr>
          <p:cNvPr id="63" name="Grupa 62"/>
          <p:cNvGrpSpPr/>
          <p:nvPr/>
        </p:nvGrpSpPr>
        <p:grpSpPr>
          <a:xfrm>
            <a:off x="8177214" y="5652982"/>
            <a:ext cx="1330325" cy="617537"/>
            <a:chOff x="8177214" y="4557714"/>
            <a:chExt cx="1330325" cy="617537"/>
          </a:xfrm>
        </p:grpSpPr>
        <p:sp>
          <p:nvSpPr>
            <p:cNvPr id="64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65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66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68" name="Text Box 4"/>
          <p:cNvSpPr txBox="1">
            <a:spLocks noChangeArrowheads="1"/>
          </p:cNvSpPr>
          <p:nvPr/>
        </p:nvSpPr>
        <p:spPr bwMode="auto">
          <a:xfrm>
            <a:off x="9330052" y="2492052"/>
            <a:ext cx="1314450" cy="79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Nowe Niebo</a:t>
            </a:r>
            <a:br>
              <a:rPr kumimoji="0" lang="pl-PL" altLang="pl-PL" sz="1600"/>
            </a:br>
            <a:r>
              <a:rPr kumimoji="0" lang="pl-PL" altLang="pl-PL" sz="1600"/>
              <a:t>i</a:t>
            </a:r>
            <a:br>
              <a:rPr kumimoji="0" lang="pl-PL" altLang="pl-PL" sz="1600"/>
            </a:br>
            <a:r>
              <a:rPr kumimoji="0" lang="pl-PL" altLang="pl-PL" sz="1600"/>
              <a:t>Nowa Ziemia</a:t>
            </a:r>
            <a:endParaRPr kumimoji="0" lang="pl-PL" altLang="pl-PL" sz="1600" dirty="0"/>
          </a:p>
        </p:txBody>
      </p:sp>
      <p:sp>
        <p:nvSpPr>
          <p:cNvPr id="69" name="Text Box 4"/>
          <p:cNvSpPr txBox="1">
            <a:spLocks noChangeArrowheads="1"/>
          </p:cNvSpPr>
          <p:nvPr/>
        </p:nvSpPr>
        <p:spPr bwMode="auto">
          <a:xfrm>
            <a:off x="1023436" y="2795261"/>
            <a:ext cx="1314450" cy="30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Ogród Eden</a:t>
            </a:r>
          </a:p>
        </p:txBody>
      </p:sp>
      <p:sp>
        <p:nvSpPr>
          <p:cNvPr id="7" name="PoleTekstowe 6"/>
          <p:cNvSpPr txBox="1"/>
          <p:nvPr/>
        </p:nvSpPr>
        <p:spPr>
          <a:xfrm>
            <a:off x="6166873" y="4009739"/>
            <a:ext cx="670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2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3153662" y="1646395"/>
            <a:ext cx="1314450" cy="30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i="1" dirty="0"/>
              <a:t>Pan Jezus</a:t>
            </a:r>
          </a:p>
        </p:txBody>
      </p:sp>
      <p:sp>
        <p:nvSpPr>
          <p:cNvPr id="23" name="Line 10"/>
          <p:cNvSpPr>
            <a:spLocks noChangeShapeType="1"/>
          </p:cNvSpPr>
          <p:nvPr/>
        </p:nvSpPr>
        <p:spPr bwMode="auto">
          <a:xfrm rot="-5400000">
            <a:off x="3800174" y="3327217"/>
            <a:ext cx="259979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>
            <a:off x="4109473" y="4614416"/>
            <a:ext cx="5334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25" name="Line 31"/>
          <p:cNvSpPr>
            <a:spLocks noChangeShapeType="1"/>
          </p:cNvSpPr>
          <p:nvPr/>
        </p:nvSpPr>
        <p:spPr bwMode="auto">
          <a:xfrm>
            <a:off x="4642873" y="4614417"/>
            <a:ext cx="0" cy="7254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26" name="Line 32"/>
          <p:cNvSpPr>
            <a:spLocks noChangeShapeType="1"/>
          </p:cNvSpPr>
          <p:nvPr/>
        </p:nvSpPr>
        <p:spPr bwMode="auto">
          <a:xfrm>
            <a:off x="4642873" y="5311550"/>
            <a:ext cx="228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27" name="Line 33"/>
          <p:cNvSpPr>
            <a:spLocks noChangeShapeType="1"/>
          </p:cNvSpPr>
          <p:nvPr/>
        </p:nvSpPr>
        <p:spPr bwMode="auto">
          <a:xfrm flipV="1">
            <a:off x="4871473" y="4614417"/>
            <a:ext cx="0" cy="7254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28" name="Line 34"/>
          <p:cNvSpPr>
            <a:spLocks noChangeShapeType="1"/>
          </p:cNvSpPr>
          <p:nvPr/>
        </p:nvSpPr>
        <p:spPr bwMode="auto">
          <a:xfrm>
            <a:off x="4871473" y="4627116"/>
            <a:ext cx="228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29" name="Line 12"/>
          <p:cNvSpPr>
            <a:spLocks noChangeShapeType="1"/>
          </p:cNvSpPr>
          <p:nvPr/>
        </p:nvSpPr>
        <p:spPr bwMode="auto">
          <a:xfrm rot="5400000" flipV="1">
            <a:off x="2739724" y="3320869"/>
            <a:ext cx="258709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5589586" y="2163396"/>
            <a:ext cx="2096311" cy="30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Ziemia nieco zepsuta</a:t>
            </a:r>
            <a:endParaRPr kumimoji="0" lang="pl-PL" altLang="pl-PL" sz="1600" dirty="0"/>
          </a:p>
        </p:txBody>
      </p:sp>
      <p:sp>
        <p:nvSpPr>
          <p:cNvPr id="31" name="Line 4"/>
          <p:cNvSpPr>
            <a:spLocks noChangeShapeType="1"/>
          </p:cNvSpPr>
          <p:nvPr/>
        </p:nvSpPr>
        <p:spPr bwMode="auto">
          <a:xfrm>
            <a:off x="5172450" y="2030904"/>
            <a:ext cx="108944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32" name="Line 4"/>
          <p:cNvSpPr>
            <a:spLocks noChangeShapeType="1"/>
          </p:cNvSpPr>
          <p:nvPr/>
        </p:nvSpPr>
        <p:spPr bwMode="auto">
          <a:xfrm>
            <a:off x="2909287" y="2027318"/>
            <a:ext cx="108944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34" name="Freeform 31"/>
          <p:cNvSpPr>
            <a:spLocks/>
          </p:cNvSpPr>
          <p:nvPr/>
        </p:nvSpPr>
        <p:spPr bwMode="auto">
          <a:xfrm>
            <a:off x="5659440" y="4702923"/>
            <a:ext cx="218021" cy="324062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  <a:gd name="connsiteX0" fmla="*/ 0 w 11318"/>
              <a:gd name="connsiteY0" fmla="*/ 11369 h 11369"/>
              <a:gd name="connsiteX1" fmla="*/ 11318 w 11318"/>
              <a:gd name="connsiteY1" fmla="*/ 0 h 11369"/>
              <a:gd name="connsiteX0" fmla="*/ 0 w 9341"/>
              <a:gd name="connsiteY0" fmla="*/ 16843 h 16843"/>
              <a:gd name="connsiteX1" fmla="*/ 9341 w 9341"/>
              <a:gd name="connsiteY1" fmla="*/ 0 h 16843"/>
              <a:gd name="connsiteX0" fmla="*/ 0 w 6001"/>
              <a:gd name="connsiteY0" fmla="*/ 10271 h 10271"/>
              <a:gd name="connsiteX1" fmla="*/ 6001 w 6001"/>
              <a:gd name="connsiteY1" fmla="*/ 0 h 1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01" h="10271">
                <a:moveTo>
                  <a:pt x="0" y="10271"/>
                </a:moveTo>
                <a:lnTo>
                  <a:pt x="6001" y="0"/>
                </a:ln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5" name="PoleTekstowe 34"/>
          <p:cNvSpPr txBox="1"/>
          <p:nvPr/>
        </p:nvSpPr>
        <p:spPr>
          <a:xfrm>
            <a:off x="861636" y="6332105"/>
            <a:ext cx="4534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C00000"/>
                </a:solidFill>
              </a:rPr>
              <a:t>Dziś jest czas na </a:t>
            </a:r>
            <a:r>
              <a:rPr lang="pl-PL" sz="2800" b="1" dirty="0">
                <a:solidFill>
                  <a:srgbClr val="C00000"/>
                </a:solidFill>
              </a:rPr>
              <a:t>moją</a:t>
            </a:r>
            <a:r>
              <a:rPr lang="pl-PL" sz="2800" dirty="0">
                <a:solidFill>
                  <a:srgbClr val="C00000"/>
                </a:solidFill>
              </a:rPr>
              <a:t> decyzję</a:t>
            </a:r>
          </a:p>
        </p:txBody>
      </p:sp>
      <p:cxnSp>
        <p:nvCxnSpPr>
          <p:cNvPr id="36" name="Łącznik prosty ze strzałką 35"/>
          <p:cNvCxnSpPr/>
          <p:nvPr/>
        </p:nvCxnSpPr>
        <p:spPr>
          <a:xfrm flipV="1">
            <a:off x="5389418" y="5254030"/>
            <a:ext cx="247946" cy="1299442"/>
          </a:xfrm>
          <a:prstGeom prst="straightConnector1">
            <a:avLst/>
          </a:prstGeom>
          <a:ln w="20320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upa 36"/>
          <p:cNvGrpSpPr/>
          <p:nvPr/>
        </p:nvGrpSpPr>
        <p:grpSpPr>
          <a:xfrm>
            <a:off x="4308613" y="3825445"/>
            <a:ext cx="429376" cy="655918"/>
            <a:chOff x="2957194" y="2798382"/>
            <a:chExt cx="419732" cy="641186"/>
          </a:xfrm>
        </p:grpSpPr>
        <p:sp>
          <p:nvSpPr>
            <p:cNvPr id="39" name="Line 32"/>
            <p:cNvSpPr>
              <a:spLocks noChangeShapeType="1"/>
            </p:cNvSpPr>
            <p:nvPr/>
          </p:nvSpPr>
          <p:spPr bwMode="auto">
            <a:xfrm>
              <a:off x="2957194" y="3002294"/>
              <a:ext cx="419732" cy="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40" name="Line 32"/>
            <p:cNvSpPr>
              <a:spLocks noChangeShapeType="1"/>
            </p:cNvSpPr>
            <p:nvPr/>
          </p:nvSpPr>
          <p:spPr bwMode="auto">
            <a:xfrm flipV="1">
              <a:off x="3167060" y="2798382"/>
              <a:ext cx="1" cy="641186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24485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dirty="0"/>
              <a:t>Biblijny plan dziejów a Święta Pana w Kpł23</a:t>
            </a:r>
            <a:br>
              <a:rPr lang="pl-PL" altLang="pl-PL" dirty="0"/>
            </a:br>
            <a:endParaRPr lang="pl-PL" altLang="pl-PL" dirty="0"/>
          </a:p>
        </p:txBody>
      </p:sp>
      <p:sp>
        <p:nvSpPr>
          <p:cNvPr id="84" name="Oval 24"/>
          <p:cNvSpPr>
            <a:spLocks noChangeArrowheads="1"/>
          </p:cNvSpPr>
          <p:nvPr/>
        </p:nvSpPr>
        <p:spPr bwMode="auto">
          <a:xfrm>
            <a:off x="8065414" y="3706007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6</a:t>
            </a:r>
          </a:p>
        </p:txBody>
      </p:sp>
      <p:sp>
        <p:nvSpPr>
          <p:cNvPr id="85" name="Oval 26"/>
          <p:cNvSpPr>
            <a:spLocks noChangeArrowheads="1"/>
          </p:cNvSpPr>
          <p:nvPr/>
        </p:nvSpPr>
        <p:spPr bwMode="auto">
          <a:xfrm>
            <a:off x="6154739" y="2462214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5</a:t>
            </a:r>
          </a:p>
        </p:txBody>
      </p:sp>
      <p:sp>
        <p:nvSpPr>
          <p:cNvPr id="86" name="Oval 28"/>
          <p:cNvSpPr>
            <a:spLocks noChangeArrowheads="1"/>
          </p:cNvSpPr>
          <p:nvPr/>
        </p:nvSpPr>
        <p:spPr bwMode="auto">
          <a:xfrm>
            <a:off x="3214689" y="3243264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1</a:t>
            </a:r>
          </a:p>
        </p:txBody>
      </p:sp>
      <p:sp>
        <p:nvSpPr>
          <p:cNvPr id="87" name="Oval 29"/>
          <p:cNvSpPr>
            <a:spLocks noChangeArrowheads="1"/>
          </p:cNvSpPr>
          <p:nvPr/>
        </p:nvSpPr>
        <p:spPr bwMode="auto">
          <a:xfrm>
            <a:off x="3917951" y="2457450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4</a:t>
            </a:r>
          </a:p>
        </p:txBody>
      </p:sp>
      <p:sp>
        <p:nvSpPr>
          <p:cNvPr id="88" name="Oval 30"/>
          <p:cNvSpPr>
            <a:spLocks noChangeArrowheads="1"/>
          </p:cNvSpPr>
          <p:nvPr/>
        </p:nvSpPr>
        <p:spPr bwMode="auto">
          <a:xfrm>
            <a:off x="3408364" y="2960689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2</a:t>
            </a:r>
          </a:p>
        </p:txBody>
      </p:sp>
      <p:sp>
        <p:nvSpPr>
          <p:cNvPr id="93" name="Oval 29"/>
          <p:cNvSpPr>
            <a:spLocks noChangeArrowheads="1"/>
          </p:cNvSpPr>
          <p:nvPr/>
        </p:nvSpPr>
        <p:spPr bwMode="auto">
          <a:xfrm>
            <a:off x="3416301" y="4097339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3</a:t>
            </a:r>
          </a:p>
        </p:txBody>
      </p:sp>
      <p:sp>
        <p:nvSpPr>
          <p:cNvPr id="119" name="Oval 25"/>
          <p:cNvSpPr>
            <a:spLocks noChangeArrowheads="1"/>
          </p:cNvSpPr>
          <p:nvPr/>
        </p:nvSpPr>
        <p:spPr bwMode="auto">
          <a:xfrm>
            <a:off x="8502651" y="2940050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7</a:t>
            </a:r>
          </a:p>
        </p:txBody>
      </p:sp>
      <p:sp>
        <p:nvSpPr>
          <p:cNvPr id="18" name="pole tekstowe 1"/>
          <p:cNvSpPr txBox="1">
            <a:spLocks noChangeArrowheads="1"/>
          </p:cNvSpPr>
          <p:nvPr/>
        </p:nvSpPr>
        <p:spPr bwMode="auto">
          <a:xfrm>
            <a:off x="618472" y="5000063"/>
            <a:ext cx="9941559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#1. Pascha Pana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#2. Święto Przaśników dla Pana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#3. Dzień kołysania snopem pierwocin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#4. Pierwociny dla Pana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#5. Święto trąb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#6. Dzień przebłagania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#7. Święto namiotów</a:t>
            </a:r>
          </a:p>
        </p:txBody>
      </p:sp>
      <p:grpSp>
        <p:nvGrpSpPr>
          <p:cNvPr id="17" name="Grupa 16"/>
          <p:cNvGrpSpPr/>
          <p:nvPr/>
        </p:nvGrpSpPr>
        <p:grpSpPr>
          <a:xfrm>
            <a:off x="5707557" y="5215506"/>
            <a:ext cx="3166940" cy="1169551"/>
            <a:chOff x="8729052" y="3653745"/>
            <a:chExt cx="3166940" cy="1169551"/>
          </a:xfrm>
        </p:grpSpPr>
        <p:sp>
          <p:nvSpPr>
            <p:cNvPr id="19" name="Line 6"/>
            <p:cNvSpPr>
              <a:spLocks noChangeShapeType="1"/>
            </p:cNvSpPr>
            <p:nvPr/>
          </p:nvSpPr>
          <p:spPr bwMode="auto">
            <a:xfrm>
              <a:off x="11065185" y="4475283"/>
              <a:ext cx="830807" cy="1"/>
            </a:xfrm>
            <a:prstGeom prst="line">
              <a:avLst/>
            </a:prstGeom>
            <a:noFill/>
            <a:ln w="57150">
              <a:solidFill>
                <a:srgbClr val="AD8B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20" name="Line 5"/>
            <p:cNvSpPr>
              <a:spLocks noChangeShapeType="1"/>
            </p:cNvSpPr>
            <p:nvPr/>
          </p:nvSpPr>
          <p:spPr bwMode="auto">
            <a:xfrm flipV="1">
              <a:off x="11065185" y="4691538"/>
              <a:ext cx="830807" cy="1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21" name="Line 6"/>
            <p:cNvSpPr>
              <a:spLocks noChangeShapeType="1"/>
            </p:cNvSpPr>
            <p:nvPr/>
          </p:nvSpPr>
          <p:spPr bwMode="auto">
            <a:xfrm flipV="1">
              <a:off x="11065185" y="4255658"/>
              <a:ext cx="830807" cy="3370"/>
            </a:xfrm>
            <a:prstGeom prst="line">
              <a:avLst/>
            </a:prstGeom>
            <a:noFill/>
            <a:ln w="57150">
              <a:solidFill>
                <a:srgbClr val="2D892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endParaRPr lang="pl-PL">
                <a:latin typeface="Arial" charset="0"/>
              </a:endParaRPr>
            </a:p>
          </p:txBody>
        </p:sp>
        <p:sp>
          <p:nvSpPr>
            <p:cNvPr id="22" name="Line 13"/>
            <p:cNvSpPr>
              <a:spLocks noChangeShapeType="1"/>
            </p:cNvSpPr>
            <p:nvPr/>
          </p:nvSpPr>
          <p:spPr bwMode="auto">
            <a:xfrm flipV="1">
              <a:off x="11065185" y="4032661"/>
              <a:ext cx="830807" cy="6742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23" name="pole tekstowe 1"/>
            <p:cNvSpPr txBox="1">
              <a:spLocks noChangeArrowheads="1"/>
            </p:cNvSpPr>
            <p:nvPr/>
          </p:nvSpPr>
          <p:spPr bwMode="auto">
            <a:xfrm>
              <a:off x="8729052" y="3653745"/>
              <a:ext cx="2308776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400" b="1" dirty="0"/>
                <a:t>Legenda: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400" dirty="0"/>
                <a:t>Pan Jezus Chrystus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400" dirty="0"/>
                <a:t>Lud Izraela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400" dirty="0"/>
                <a:t>Ludzie na ziemi - poganie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400" dirty="0"/>
                <a:t>Kościół </a:t>
              </a:r>
              <a:r>
                <a:rPr lang="mr-IN" altLang="pl-PL" sz="1400" dirty="0"/>
                <a:t>–</a:t>
              </a:r>
              <a:r>
                <a:rPr lang="pl-PL" altLang="pl-PL" sz="1400" dirty="0"/>
                <a:t> Ciało Chrystusa</a:t>
              </a:r>
            </a:p>
          </p:txBody>
        </p:sp>
      </p:grpSp>
      <p:sp>
        <p:nvSpPr>
          <p:cNvPr id="2" name="PoleTekstowe 1"/>
          <p:cNvSpPr txBox="1"/>
          <p:nvPr/>
        </p:nvSpPr>
        <p:spPr>
          <a:xfrm>
            <a:off x="3917950" y="3115361"/>
            <a:ext cx="618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solidFill>
                  <a:srgbClr val="FF0000"/>
                </a:solidFill>
              </a:rPr>
              <a:t>Zachęcam do samodzielnego studium tematu:</a:t>
            </a:r>
            <a:br>
              <a:rPr lang="pl-PL" sz="2400" b="1" i="1" dirty="0">
                <a:solidFill>
                  <a:srgbClr val="FF0000"/>
                </a:solidFill>
              </a:rPr>
            </a:br>
            <a:r>
              <a:rPr lang="pl-PL" sz="2400" b="1" i="1" dirty="0">
                <a:solidFill>
                  <a:srgbClr val="FF0000"/>
                </a:solidFill>
              </a:rPr>
              <a:t>Księga Kapłańska</a:t>
            </a:r>
            <a:r>
              <a:rPr lang="pl-PL" sz="2400" b="1" i="1">
                <a:solidFill>
                  <a:srgbClr val="FF0000"/>
                </a:solidFill>
              </a:rPr>
              <a:t>, rozdział 23.</a:t>
            </a:r>
          </a:p>
        </p:txBody>
      </p:sp>
    </p:spTree>
    <p:extLst>
      <p:ext uri="{BB962C8B-B14F-4D97-AF65-F5344CB8AC3E}">
        <p14:creationId xmlns:p14="http://schemas.microsoft.com/office/powerpoint/2010/main" val="2130513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dirty="0"/>
              <a:t>Biblijny plan dziejów a Święta Pana w Kpł23</a:t>
            </a:r>
            <a:br>
              <a:rPr lang="pl-PL" altLang="pl-PL" dirty="0"/>
            </a:br>
            <a:endParaRPr lang="pl-PL" altLang="pl-PL" dirty="0"/>
          </a:p>
        </p:txBody>
      </p:sp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2362200" y="4068763"/>
            <a:ext cx="571500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3" name="AutoShape 2"/>
          <p:cNvSpPr>
            <a:spLocks noChangeArrowheads="1"/>
          </p:cNvSpPr>
          <p:nvPr/>
        </p:nvSpPr>
        <p:spPr bwMode="auto">
          <a:xfrm>
            <a:off x="8589963" y="3035301"/>
            <a:ext cx="1427162" cy="379413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  <a:ex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600" i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Szałasy</a:t>
            </a:r>
          </a:p>
        </p:txBody>
      </p:sp>
      <p:sp>
        <p:nvSpPr>
          <p:cNvPr id="54" name="AutoShape 2"/>
          <p:cNvSpPr>
            <a:spLocks noChangeArrowheads="1"/>
          </p:cNvSpPr>
          <p:nvPr/>
        </p:nvSpPr>
        <p:spPr bwMode="auto">
          <a:xfrm>
            <a:off x="3487738" y="3019425"/>
            <a:ext cx="2965450" cy="40005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  <a:ex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600" i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Przaśniki</a:t>
            </a:r>
          </a:p>
        </p:txBody>
      </p:sp>
      <p:sp>
        <p:nvSpPr>
          <p:cNvPr id="56" name="Line 4"/>
          <p:cNvSpPr>
            <a:spLocks noChangeShapeType="1"/>
          </p:cNvSpPr>
          <p:nvPr/>
        </p:nvSpPr>
        <p:spPr bwMode="auto">
          <a:xfrm>
            <a:off x="3810000" y="2195513"/>
            <a:ext cx="263683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9" name="Line 5"/>
          <p:cNvSpPr>
            <a:spLocks noChangeShapeType="1"/>
          </p:cNvSpPr>
          <p:nvPr/>
        </p:nvSpPr>
        <p:spPr bwMode="auto">
          <a:xfrm>
            <a:off x="4033839" y="3805238"/>
            <a:ext cx="2713037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0" name="Line 6"/>
          <p:cNvSpPr>
            <a:spLocks noChangeShapeType="1"/>
          </p:cNvSpPr>
          <p:nvPr/>
        </p:nvSpPr>
        <p:spPr bwMode="auto">
          <a:xfrm>
            <a:off x="2362201" y="3937000"/>
            <a:ext cx="7654925" cy="0"/>
          </a:xfrm>
          <a:prstGeom prst="line">
            <a:avLst/>
          </a:prstGeom>
          <a:noFill/>
          <a:ln w="57150">
            <a:solidFill>
              <a:srgbClr val="2D892D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</a:endParaRPr>
          </a:p>
        </p:txBody>
      </p:sp>
      <p:sp>
        <p:nvSpPr>
          <p:cNvPr id="70" name="Line 7"/>
          <p:cNvSpPr>
            <a:spLocks noChangeShapeType="1"/>
          </p:cNvSpPr>
          <p:nvPr/>
        </p:nvSpPr>
        <p:spPr bwMode="auto">
          <a:xfrm>
            <a:off x="6543676" y="2043113"/>
            <a:ext cx="1808163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1" name="Freeform 8"/>
          <p:cNvSpPr>
            <a:spLocks/>
          </p:cNvSpPr>
          <p:nvPr/>
        </p:nvSpPr>
        <p:spPr bwMode="auto">
          <a:xfrm>
            <a:off x="6462839" y="2195513"/>
            <a:ext cx="376113" cy="773112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2" name="Line 9"/>
          <p:cNvSpPr>
            <a:spLocks noChangeShapeType="1"/>
          </p:cNvSpPr>
          <p:nvPr/>
        </p:nvSpPr>
        <p:spPr bwMode="auto">
          <a:xfrm rot="-5400000">
            <a:off x="6306221" y="2543969"/>
            <a:ext cx="849312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3" name="Line 10"/>
          <p:cNvSpPr>
            <a:spLocks noChangeShapeType="1"/>
          </p:cNvSpPr>
          <p:nvPr/>
        </p:nvSpPr>
        <p:spPr bwMode="auto">
          <a:xfrm rot="-5400000">
            <a:off x="3086100" y="2932113"/>
            <a:ext cx="1447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4" name="Line 11"/>
          <p:cNvSpPr>
            <a:spLocks noChangeShapeType="1"/>
          </p:cNvSpPr>
          <p:nvPr/>
        </p:nvSpPr>
        <p:spPr bwMode="auto">
          <a:xfrm>
            <a:off x="3200400" y="3805238"/>
            <a:ext cx="1066800" cy="0"/>
          </a:xfrm>
          <a:prstGeom prst="line">
            <a:avLst/>
          </a:prstGeom>
          <a:noFill/>
          <a:ln w="57150">
            <a:solidFill>
              <a:srgbClr val="0066FF"/>
            </a:solidFill>
            <a:prstDash val="sysDot"/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5" name="Line 12"/>
          <p:cNvSpPr>
            <a:spLocks noChangeShapeType="1"/>
          </p:cNvSpPr>
          <p:nvPr/>
        </p:nvSpPr>
        <p:spPr bwMode="auto">
          <a:xfrm rot="5400000" flipV="1">
            <a:off x="2057400" y="2957513"/>
            <a:ext cx="1371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6" name="Line 13"/>
          <p:cNvSpPr>
            <a:spLocks noChangeShapeType="1"/>
          </p:cNvSpPr>
          <p:nvPr/>
        </p:nvSpPr>
        <p:spPr bwMode="auto">
          <a:xfrm>
            <a:off x="2819400" y="3643313"/>
            <a:ext cx="5334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7" name="Line 14"/>
          <p:cNvSpPr>
            <a:spLocks noChangeShapeType="1"/>
          </p:cNvSpPr>
          <p:nvPr/>
        </p:nvSpPr>
        <p:spPr bwMode="auto">
          <a:xfrm rot="5400000" flipV="1">
            <a:off x="7454106" y="2905919"/>
            <a:ext cx="144303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8" name="Line 15"/>
          <p:cNvSpPr>
            <a:spLocks noChangeShapeType="1"/>
          </p:cNvSpPr>
          <p:nvPr/>
        </p:nvSpPr>
        <p:spPr bwMode="auto">
          <a:xfrm>
            <a:off x="6838953" y="2195513"/>
            <a:ext cx="1336674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9" name="Line 16"/>
          <p:cNvSpPr>
            <a:spLocks noChangeShapeType="1"/>
          </p:cNvSpPr>
          <p:nvPr/>
        </p:nvSpPr>
        <p:spPr bwMode="auto">
          <a:xfrm rot="5400000" flipV="1">
            <a:off x="3336925" y="2963863"/>
            <a:ext cx="1536700" cy="0"/>
          </a:xfrm>
          <a:prstGeom prst="line">
            <a:avLst/>
          </a:prstGeom>
          <a:noFill/>
          <a:ln w="76200" cap="rnd">
            <a:solidFill>
              <a:schemeClr val="accent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0" name="Line 17"/>
          <p:cNvSpPr>
            <a:spLocks noChangeShapeType="1"/>
          </p:cNvSpPr>
          <p:nvPr/>
        </p:nvSpPr>
        <p:spPr bwMode="auto">
          <a:xfrm rot="5400000" flipV="1">
            <a:off x="7475538" y="2919413"/>
            <a:ext cx="1752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auto">
          <a:xfrm>
            <a:off x="2057400" y="2195513"/>
            <a:ext cx="685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2" name="Line 22"/>
          <p:cNvSpPr>
            <a:spLocks noChangeShapeType="1"/>
          </p:cNvSpPr>
          <p:nvPr/>
        </p:nvSpPr>
        <p:spPr bwMode="auto">
          <a:xfrm>
            <a:off x="8199438" y="3643313"/>
            <a:ext cx="1935162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3" name="Line 23"/>
          <p:cNvSpPr>
            <a:spLocks noChangeShapeType="1"/>
          </p:cNvSpPr>
          <p:nvPr/>
        </p:nvSpPr>
        <p:spPr bwMode="auto">
          <a:xfrm>
            <a:off x="8351839" y="3795713"/>
            <a:ext cx="1665287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84" name="Oval 24"/>
          <p:cNvSpPr>
            <a:spLocks noChangeArrowheads="1"/>
          </p:cNvSpPr>
          <p:nvPr/>
        </p:nvSpPr>
        <p:spPr bwMode="auto">
          <a:xfrm>
            <a:off x="8065414" y="3706007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6</a:t>
            </a:r>
          </a:p>
        </p:txBody>
      </p:sp>
      <p:sp>
        <p:nvSpPr>
          <p:cNvPr id="85" name="Oval 26"/>
          <p:cNvSpPr>
            <a:spLocks noChangeArrowheads="1"/>
          </p:cNvSpPr>
          <p:nvPr/>
        </p:nvSpPr>
        <p:spPr bwMode="auto">
          <a:xfrm>
            <a:off x="6154739" y="2462214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5</a:t>
            </a:r>
          </a:p>
        </p:txBody>
      </p:sp>
      <p:sp>
        <p:nvSpPr>
          <p:cNvPr id="86" name="Oval 28"/>
          <p:cNvSpPr>
            <a:spLocks noChangeArrowheads="1"/>
          </p:cNvSpPr>
          <p:nvPr/>
        </p:nvSpPr>
        <p:spPr bwMode="auto">
          <a:xfrm>
            <a:off x="3214689" y="3243264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1</a:t>
            </a:r>
          </a:p>
        </p:txBody>
      </p:sp>
      <p:sp>
        <p:nvSpPr>
          <p:cNvPr id="87" name="Oval 29"/>
          <p:cNvSpPr>
            <a:spLocks noChangeArrowheads="1"/>
          </p:cNvSpPr>
          <p:nvPr/>
        </p:nvSpPr>
        <p:spPr bwMode="auto">
          <a:xfrm>
            <a:off x="3917951" y="2457450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4</a:t>
            </a:r>
          </a:p>
        </p:txBody>
      </p:sp>
      <p:sp>
        <p:nvSpPr>
          <p:cNvPr id="88" name="Oval 30"/>
          <p:cNvSpPr>
            <a:spLocks noChangeArrowheads="1"/>
          </p:cNvSpPr>
          <p:nvPr/>
        </p:nvSpPr>
        <p:spPr bwMode="auto">
          <a:xfrm>
            <a:off x="3408364" y="2960689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2</a:t>
            </a:r>
          </a:p>
        </p:txBody>
      </p:sp>
      <p:sp>
        <p:nvSpPr>
          <p:cNvPr id="89" name="Line 31"/>
          <p:cNvSpPr>
            <a:spLocks noChangeShapeType="1"/>
          </p:cNvSpPr>
          <p:nvPr/>
        </p:nvSpPr>
        <p:spPr bwMode="auto">
          <a:xfrm>
            <a:off x="3352800" y="3643314"/>
            <a:ext cx="0" cy="7254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0" name="Line 32"/>
          <p:cNvSpPr>
            <a:spLocks noChangeShapeType="1"/>
          </p:cNvSpPr>
          <p:nvPr/>
        </p:nvSpPr>
        <p:spPr bwMode="auto">
          <a:xfrm>
            <a:off x="3352800" y="4368800"/>
            <a:ext cx="228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1" name="Line 33"/>
          <p:cNvSpPr>
            <a:spLocks noChangeShapeType="1"/>
          </p:cNvSpPr>
          <p:nvPr/>
        </p:nvSpPr>
        <p:spPr bwMode="auto">
          <a:xfrm flipV="1">
            <a:off x="3581400" y="3643314"/>
            <a:ext cx="0" cy="7254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2" name="Line 34"/>
          <p:cNvSpPr>
            <a:spLocks noChangeShapeType="1"/>
          </p:cNvSpPr>
          <p:nvPr/>
        </p:nvSpPr>
        <p:spPr bwMode="auto">
          <a:xfrm>
            <a:off x="3581400" y="3656013"/>
            <a:ext cx="228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3" name="Oval 29"/>
          <p:cNvSpPr>
            <a:spLocks noChangeArrowheads="1"/>
          </p:cNvSpPr>
          <p:nvPr/>
        </p:nvSpPr>
        <p:spPr bwMode="auto">
          <a:xfrm>
            <a:off x="3416301" y="4097339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3</a:t>
            </a:r>
          </a:p>
        </p:txBody>
      </p:sp>
      <p:sp>
        <p:nvSpPr>
          <p:cNvPr id="94" name="pole tekstowe 1"/>
          <p:cNvSpPr txBox="1">
            <a:spLocks noChangeArrowheads="1"/>
          </p:cNvSpPr>
          <p:nvPr/>
        </p:nvSpPr>
        <p:spPr bwMode="auto">
          <a:xfrm>
            <a:off x="616116" y="4999301"/>
            <a:ext cx="9941559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#1. Pascha Pana </a:t>
            </a:r>
            <a:r>
              <a:rPr lang="mr-IN" altLang="pl-PL" sz="1400" dirty="0"/>
              <a:t>–</a:t>
            </a:r>
            <a:r>
              <a:rPr lang="pl-PL" altLang="pl-PL" sz="1400" dirty="0"/>
              <a:t> ukrzyżowanie, śmierć jako Pana Jezusa jako Baranka Bożego gładzącego grzech świata.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#2. Święto Przaśników dla Pana </a:t>
            </a:r>
            <a:r>
              <a:rPr lang="mr-IN" altLang="pl-PL" sz="1400" dirty="0"/>
              <a:t>–</a:t>
            </a:r>
            <a:r>
              <a:rPr lang="pl-PL" altLang="pl-PL" sz="1400" dirty="0"/>
              <a:t> lud Boży poza Egiptem, oczyszczenie z grzechu, uświęcenie.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#3. Dzień kołysania snopem pierwocin </a:t>
            </a:r>
            <a:r>
              <a:rPr lang="mr-IN" altLang="pl-PL" sz="1400" dirty="0"/>
              <a:t>–</a:t>
            </a:r>
            <a:r>
              <a:rPr lang="pl-PL" altLang="pl-PL" sz="1400" dirty="0"/>
              <a:t> pierwszy dzień po szabacie, zmartwychwstanie Pana Jezusa jako pierwszego.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#4. Pierwociny dla Pana </a:t>
            </a:r>
            <a:r>
              <a:rPr lang="mr-IN" altLang="pl-PL" sz="1400" dirty="0"/>
              <a:t>–</a:t>
            </a:r>
            <a:r>
              <a:rPr lang="pl-PL" altLang="pl-PL" sz="1400" dirty="0"/>
              <a:t> zesłanie Ducha Świętego - zbawienie, uświęcenie i napełnienie Duchem Świętym 3000 Żydów.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#5. Święto trąb </a:t>
            </a:r>
            <a:r>
              <a:rPr lang="mr-IN" altLang="pl-PL" sz="1400" dirty="0"/>
              <a:t>–</a:t>
            </a:r>
            <a:r>
              <a:rPr lang="pl-PL" altLang="pl-PL" sz="1400" dirty="0"/>
              <a:t> (?) zmartwychwstanie umarłych w Chrystusie, przyjście Pana po swój Kościół.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#6. Dzień przebłagania </a:t>
            </a:r>
            <a:r>
              <a:rPr lang="mr-IN" altLang="pl-PL" sz="1400" dirty="0"/>
              <a:t>–</a:t>
            </a:r>
            <a:r>
              <a:rPr lang="pl-PL" altLang="pl-PL" sz="1400" dirty="0"/>
              <a:t> (?) wybawienie resztki Izraela.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#7. Święto namiotów </a:t>
            </a:r>
            <a:r>
              <a:rPr lang="mr-IN" altLang="pl-PL" sz="1400" dirty="0"/>
              <a:t>–</a:t>
            </a:r>
            <a:r>
              <a:rPr lang="pl-PL" altLang="pl-PL" sz="1400" dirty="0"/>
              <a:t> (?) objęcie królowania w Tysiącletnim Królestwie.</a:t>
            </a:r>
          </a:p>
        </p:txBody>
      </p:sp>
      <p:sp>
        <p:nvSpPr>
          <p:cNvPr id="95" name="Freeform 31"/>
          <p:cNvSpPr>
            <a:spLocks/>
          </p:cNvSpPr>
          <p:nvPr/>
        </p:nvSpPr>
        <p:spPr bwMode="auto">
          <a:xfrm flipV="1">
            <a:off x="4894262" y="4179282"/>
            <a:ext cx="1688647" cy="27695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983"/>
              <a:gd name="connsiteY0" fmla="*/ 0 h 92095"/>
              <a:gd name="connsiteX1" fmla="*/ 17983 w 17983"/>
              <a:gd name="connsiteY1" fmla="*/ 92095 h 92095"/>
              <a:gd name="connsiteX0" fmla="*/ 0 w 17983"/>
              <a:gd name="connsiteY0" fmla="*/ 0 h 92095"/>
              <a:gd name="connsiteX1" fmla="*/ 17983 w 17983"/>
              <a:gd name="connsiteY1" fmla="*/ 92095 h 92095"/>
              <a:gd name="connsiteX0" fmla="*/ 0 w 18046"/>
              <a:gd name="connsiteY0" fmla="*/ 0 h 78760"/>
              <a:gd name="connsiteX1" fmla="*/ 18046 w 18046"/>
              <a:gd name="connsiteY1" fmla="*/ 78760 h 7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46" h="78760">
                <a:moveTo>
                  <a:pt x="0" y="0"/>
                </a:moveTo>
                <a:cubicBezTo>
                  <a:pt x="717" y="50375"/>
                  <a:pt x="18194" y="-31062"/>
                  <a:pt x="18046" y="78760"/>
                </a:cubicBezTo>
              </a:path>
            </a:pathLst>
          </a:custGeom>
          <a:noFill/>
          <a:ln w="28575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 dirty="0"/>
          </a:p>
        </p:txBody>
      </p:sp>
      <p:sp>
        <p:nvSpPr>
          <p:cNvPr id="96" name="Line 10"/>
          <p:cNvSpPr>
            <a:spLocks noChangeShapeType="1"/>
          </p:cNvSpPr>
          <p:nvPr/>
        </p:nvSpPr>
        <p:spPr bwMode="auto">
          <a:xfrm rot="16200000" flipV="1">
            <a:off x="6156326" y="2533651"/>
            <a:ext cx="849312" cy="20637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 dirty="0">
              <a:latin typeface="Arial" charset="0"/>
            </a:endParaRPr>
          </a:p>
        </p:txBody>
      </p:sp>
      <p:sp>
        <p:nvSpPr>
          <p:cNvPr id="98" name="Line 10"/>
          <p:cNvSpPr>
            <a:spLocks noChangeShapeType="1"/>
          </p:cNvSpPr>
          <p:nvPr/>
        </p:nvSpPr>
        <p:spPr bwMode="auto">
          <a:xfrm rot="16200000" flipV="1">
            <a:off x="6327496" y="3414558"/>
            <a:ext cx="813595" cy="904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99" name="Line 3"/>
          <p:cNvSpPr>
            <a:spLocks noChangeShapeType="1"/>
          </p:cNvSpPr>
          <p:nvPr/>
        </p:nvSpPr>
        <p:spPr bwMode="auto">
          <a:xfrm>
            <a:off x="4119564" y="1606551"/>
            <a:ext cx="2555875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0" name="Text Box 4"/>
          <p:cNvSpPr txBox="1">
            <a:spLocks noChangeArrowheads="1"/>
          </p:cNvSpPr>
          <p:nvPr/>
        </p:nvSpPr>
        <p:spPr bwMode="auto">
          <a:xfrm>
            <a:off x="4491038" y="1333500"/>
            <a:ext cx="17526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Czas Kościoła</a:t>
            </a:r>
          </a:p>
        </p:txBody>
      </p:sp>
      <p:sp>
        <p:nvSpPr>
          <p:cNvPr id="101" name="Line 5"/>
          <p:cNvSpPr>
            <a:spLocks noChangeShapeType="1"/>
          </p:cNvSpPr>
          <p:nvPr/>
        </p:nvSpPr>
        <p:spPr bwMode="auto">
          <a:xfrm>
            <a:off x="4105275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2" name="Line 6"/>
          <p:cNvSpPr>
            <a:spLocks noChangeShapeType="1"/>
          </p:cNvSpPr>
          <p:nvPr/>
        </p:nvSpPr>
        <p:spPr bwMode="auto">
          <a:xfrm>
            <a:off x="66754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3" name="Line 7"/>
          <p:cNvSpPr>
            <a:spLocks noChangeShapeType="1"/>
          </p:cNvSpPr>
          <p:nvPr/>
        </p:nvSpPr>
        <p:spPr bwMode="auto">
          <a:xfrm flipH="1" flipV="1">
            <a:off x="2209801" y="1593850"/>
            <a:ext cx="1895475" cy="12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4" name="Line 8"/>
          <p:cNvSpPr>
            <a:spLocks noChangeShapeType="1"/>
          </p:cNvSpPr>
          <p:nvPr/>
        </p:nvSpPr>
        <p:spPr bwMode="auto">
          <a:xfrm>
            <a:off x="6675438" y="1609725"/>
            <a:ext cx="1828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5" name="Line 9"/>
          <p:cNvSpPr>
            <a:spLocks noChangeShapeType="1"/>
          </p:cNvSpPr>
          <p:nvPr/>
        </p:nvSpPr>
        <p:spPr bwMode="auto">
          <a:xfrm>
            <a:off x="85042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6" name="Line 10"/>
          <p:cNvSpPr>
            <a:spLocks noChangeShapeType="1"/>
          </p:cNvSpPr>
          <p:nvPr/>
        </p:nvSpPr>
        <p:spPr bwMode="auto">
          <a:xfrm>
            <a:off x="8518525" y="1609725"/>
            <a:ext cx="838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7" name="Text Box 44"/>
          <p:cNvSpPr txBox="1">
            <a:spLocks noChangeArrowheads="1"/>
          </p:cNvSpPr>
          <p:nvPr/>
        </p:nvSpPr>
        <p:spPr bwMode="auto">
          <a:xfrm>
            <a:off x="6969125" y="1333500"/>
            <a:ext cx="1041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Ucisk</a:t>
            </a:r>
          </a:p>
        </p:txBody>
      </p:sp>
      <p:sp>
        <p:nvSpPr>
          <p:cNvPr id="108" name="Text Box 45"/>
          <p:cNvSpPr txBox="1">
            <a:spLocks noChangeArrowheads="1"/>
          </p:cNvSpPr>
          <p:nvPr/>
        </p:nvSpPr>
        <p:spPr bwMode="auto">
          <a:xfrm>
            <a:off x="2133601" y="1333500"/>
            <a:ext cx="197167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Czas Prawa Żydów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8626475" y="1333500"/>
            <a:ext cx="113665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4040168" y="4355057"/>
            <a:ext cx="5668962" cy="333112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  <a:gd name="connsiteX0" fmla="*/ 0 w 32239"/>
              <a:gd name="connsiteY0" fmla="*/ 0 h 83154"/>
              <a:gd name="connsiteX1" fmla="*/ 32239 w 32239"/>
              <a:gd name="connsiteY1" fmla="*/ 83154 h 83154"/>
              <a:gd name="connsiteX0" fmla="*/ 0 w 32239"/>
              <a:gd name="connsiteY0" fmla="*/ 0 h 83154"/>
              <a:gd name="connsiteX1" fmla="*/ 32239 w 32239"/>
              <a:gd name="connsiteY1" fmla="*/ 83154 h 83154"/>
              <a:gd name="connsiteX0" fmla="*/ 0 w 32275"/>
              <a:gd name="connsiteY0" fmla="*/ 0 h 79840"/>
              <a:gd name="connsiteX1" fmla="*/ 32275 w 32275"/>
              <a:gd name="connsiteY1" fmla="*/ 79840 h 79840"/>
              <a:gd name="connsiteX0" fmla="*/ 0 w 32239"/>
              <a:gd name="connsiteY0" fmla="*/ 0 h 88124"/>
              <a:gd name="connsiteX1" fmla="*/ 32239 w 32239"/>
              <a:gd name="connsiteY1" fmla="*/ 88124 h 88124"/>
              <a:gd name="connsiteX0" fmla="*/ 0 w 32239"/>
              <a:gd name="connsiteY0" fmla="*/ 0 h 88124"/>
              <a:gd name="connsiteX1" fmla="*/ 32239 w 32239"/>
              <a:gd name="connsiteY1" fmla="*/ 88124 h 88124"/>
              <a:gd name="connsiteX0" fmla="*/ 0 w 32239"/>
              <a:gd name="connsiteY0" fmla="*/ 0 h 88124"/>
              <a:gd name="connsiteX1" fmla="*/ 32239 w 32239"/>
              <a:gd name="connsiteY1" fmla="*/ 88124 h 8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8124">
                <a:moveTo>
                  <a:pt x="0" y="0"/>
                </a:moveTo>
                <a:cubicBezTo>
                  <a:pt x="1180" y="81856"/>
                  <a:pt x="31107" y="-60252"/>
                  <a:pt x="32239" y="8812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9763126" y="4097337"/>
            <a:ext cx="288926" cy="230187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2" name="Freeform 31"/>
          <p:cNvSpPr>
            <a:spLocks/>
          </p:cNvSpPr>
          <p:nvPr/>
        </p:nvSpPr>
        <p:spPr bwMode="auto">
          <a:xfrm flipV="1">
            <a:off x="4241801" y="4141146"/>
            <a:ext cx="119063" cy="420687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3" name="Freeform 31"/>
          <p:cNvSpPr>
            <a:spLocks/>
          </p:cNvSpPr>
          <p:nvPr/>
        </p:nvSpPr>
        <p:spPr bwMode="auto">
          <a:xfrm flipV="1">
            <a:off x="4619626" y="4141146"/>
            <a:ext cx="119063" cy="420687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7581901" y="4141145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5" name="Freeform 31"/>
          <p:cNvSpPr>
            <a:spLocks/>
          </p:cNvSpPr>
          <p:nvPr/>
        </p:nvSpPr>
        <p:spPr bwMode="auto">
          <a:xfrm flipV="1">
            <a:off x="8091948" y="4141145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7" name="Freeform 31"/>
          <p:cNvSpPr>
            <a:spLocks/>
          </p:cNvSpPr>
          <p:nvPr/>
        </p:nvSpPr>
        <p:spPr bwMode="auto">
          <a:xfrm flipV="1">
            <a:off x="5145088" y="3866889"/>
            <a:ext cx="119062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8" name="Freeform 31"/>
          <p:cNvSpPr>
            <a:spLocks/>
          </p:cNvSpPr>
          <p:nvPr/>
        </p:nvSpPr>
        <p:spPr bwMode="auto">
          <a:xfrm flipV="1">
            <a:off x="5499101" y="3866889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9" name="Oval 25"/>
          <p:cNvSpPr>
            <a:spLocks noChangeArrowheads="1"/>
          </p:cNvSpPr>
          <p:nvPr/>
        </p:nvSpPr>
        <p:spPr bwMode="auto">
          <a:xfrm>
            <a:off x="8502651" y="2940050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7</a:t>
            </a:r>
          </a:p>
        </p:txBody>
      </p:sp>
      <p:sp>
        <p:nvSpPr>
          <p:cNvPr id="120" name="Line 9"/>
          <p:cNvSpPr>
            <a:spLocks noChangeShapeType="1"/>
          </p:cNvSpPr>
          <p:nvPr/>
        </p:nvSpPr>
        <p:spPr bwMode="auto">
          <a:xfrm>
            <a:off x="10017125" y="11477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21" name="Text Box 44"/>
          <p:cNvSpPr txBox="1">
            <a:spLocks noChangeArrowheads="1"/>
          </p:cNvSpPr>
          <p:nvPr/>
        </p:nvSpPr>
        <p:spPr bwMode="auto">
          <a:xfrm>
            <a:off x="10017125" y="1371600"/>
            <a:ext cx="85248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Nowe</a:t>
            </a:r>
          </a:p>
        </p:txBody>
      </p:sp>
      <p:sp>
        <p:nvSpPr>
          <p:cNvPr id="62" name="pole tekstowe 61"/>
          <p:cNvSpPr txBox="1"/>
          <p:nvPr/>
        </p:nvSpPr>
        <p:spPr>
          <a:xfrm rot="19853123">
            <a:off x="-190031" y="982851"/>
            <a:ext cx="5853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FF0000"/>
                </a:solidFill>
              </a:rPr>
              <a:t>Jakie to skomplikowane!!!</a:t>
            </a:r>
          </a:p>
        </p:txBody>
      </p:sp>
      <p:sp>
        <p:nvSpPr>
          <p:cNvPr id="122" name="Line 10"/>
          <p:cNvSpPr>
            <a:spLocks noChangeShapeType="1"/>
          </p:cNvSpPr>
          <p:nvPr/>
        </p:nvSpPr>
        <p:spPr bwMode="auto">
          <a:xfrm rot="16200000" flipV="1">
            <a:off x="6018245" y="3595291"/>
            <a:ext cx="1151732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grpSp>
        <p:nvGrpSpPr>
          <p:cNvPr id="63" name="Grupa 62"/>
          <p:cNvGrpSpPr/>
          <p:nvPr/>
        </p:nvGrpSpPr>
        <p:grpSpPr>
          <a:xfrm>
            <a:off x="9294848" y="1921242"/>
            <a:ext cx="2388438" cy="900246"/>
            <a:chOff x="8729052" y="3653745"/>
            <a:chExt cx="3032963" cy="1143179"/>
          </a:xfrm>
        </p:grpSpPr>
        <p:sp>
          <p:nvSpPr>
            <p:cNvPr id="64" name="Line 6"/>
            <p:cNvSpPr>
              <a:spLocks noChangeShapeType="1"/>
            </p:cNvSpPr>
            <p:nvPr/>
          </p:nvSpPr>
          <p:spPr bwMode="auto">
            <a:xfrm>
              <a:off x="10913806" y="4475283"/>
              <a:ext cx="830807" cy="1"/>
            </a:xfrm>
            <a:prstGeom prst="line">
              <a:avLst/>
            </a:prstGeom>
            <a:noFill/>
            <a:ln w="57150">
              <a:solidFill>
                <a:srgbClr val="AD8B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endParaRPr lang="pl-PL" sz="1200"/>
            </a:p>
          </p:txBody>
        </p:sp>
        <p:sp>
          <p:nvSpPr>
            <p:cNvPr id="65" name="Line 5"/>
            <p:cNvSpPr>
              <a:spLocks noChangeShapeType="1"/>
            </p:cNvSpPr>
            <p:nvPr/>
          </p:nvSpPr>
          <p:spPr bwMode="auto">
            <a:xfrm flipV="1">
              <a:off x="10913806" y="4691538"/>
              <a:ext cx="830807" cy="1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endParaRPr lang="pl-PL" sz="1200"/>
            </a:p>
          </p:txBody>
        </p:sp>
        <p:sp>
          <p:nvSpPr>
            <p:cNvPr id="66" name="Line 6"/>
            <p:cNvSpPr>
              <a:spLocks noChangeShapeType="1"/>
            </p:cNvSpPr>
            <p:nvPr/>
          </p:nvSpPr>
          <p:spPr bwMode="auto">
            <a:xfrm flipV="1">
              <a:off x="10931208" y="4255659"/>
              <a:ext cx="830807" cy="3370"/>
            </a:xfrm>
            <a:prstGeom prst="line">
              <a:avLst/>
            </a:prstGeom>
            <a:noFill/>
            <a:ln w="57150">
              <a:solidFill>
                <a:srgbClr val="2D892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endParaRPr lang="pl-PL" sz="1200">
                <a:latin typeface="Arial" charset="0"/>
              </a:endParaRPr>
            </a:p>
          </p:txBody>
        </p:sp>
        <p:sp>
          <p:nvSpPr>
            <p:cNvPr id="67" name="Line 13"/>
            <p:cNvSpPr>
              <a:spLocks noChangeShapeType="1"/>
            </p:cNvSpPr>
            <p:nvPr/>
          </p:nvSpPr>
          <p:spPr bwMode="auto">
            <a:xfrm flipV="1">
              <a:off x="10931208" y="4032661"/>
              <a:ext cx="830807" cy="6742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 sz="1200">
                <a:latin typeface="Arial" charset="0"/>
              </a:endParaRPr>
            </a:p>
          </p:txBody>
        </p:sp>
        <p:sp>
          <p:nvSpPr>
            <p:cNvPr id="68" name="pole tekstowe 1"/>
            <p:cNvSpPr txBox="1">
              <a:spLocks noChangeArrowheads="1"/>
            </p:cNvSpPr>
            <p:nvPr/>
          </p:nvSpPr>
          <p:spPr bwMode="auto">
            <a:xfrm>
              <a:off x="8729052" y="3653745"/>
              <a:ext cx="2308776" cy="1143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050" b="1" dirty="0"/>
                <a:t>Legenda: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050" dirty="0"/>
                <a:t>Pan Jezus Chrystus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050" dirty="0"/>
                <a:t>Lud Izraela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050" dirty="0"/>
                <a:t>Ludzie na ziemi - poganie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050" dirty="0"/>
                <a:t>Kościół </a:t>
              </a:r>
              <a:r>
                <a:rPr lang="mr-IN" altLang="pl-PL" sz="1050" dirty="0"/>
                <a:t>–</a:t>
              </a:r>
              <a:r>
                <a:rPr lang="pl-PL" altLang="pl-PL" sz="1050" dirty="0"/>
                <a:t> Ciało Chrystusa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182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dirty="0"/>
              <a:t>Biblijny plan dziejów – część wykonana</a:t>
            </a:r>
            <a:br>
              <a:rPr lang="pl-PL" altLang="pl-PL" dirty="0"/>
            </a:br>
            <a:endParaRPr lang="pl-PL" altLang="pl-PL" dirty="0"/>
          </a:p>
        </p:txBody>
      </p:sp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2362200" y="4068763"/>
            <a:ext cx="571500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3" name="AutoShape 2"/>
          <p:cNvSpPr>
            <a:spLocks noChangeArrowheads="1"/>
          </p:cNvSpPr>
          <p:nvPr/>
        </p:nvSpPr>
        <p:spPr bwMode="auto">
          <a:xfrm>
            <a:off x="8589963" y="3035301"/>
            <a:ext cx="1427162" cy="379413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  <a:ex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600" i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Szałasy</a:t>
            </a:r>
          </a:p>
        </p:txBody>
      </p:sp>
      <p:sp>
        <p:nvSpPr>
          <p:cNvPr id="54" name="AutoShape 2"/>
          <p:cNvSpPr>
            <a:spLocks noChangeArrowheads="1"/>
          </p:cNvSpPr>
          <p:nvPr/>
        </p:nvSpPr>
        <p:spPr bwMode="auto">
          <a:xfrm>
            <a:off x="3487738" y="3019425"/>
            <a:ext cx="2965450" cy="40005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  <a:ex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600" i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Przaśniki</a:t>
            </a:r>
          </a:p>
        </p:txBody>
      </p:sp>
      <p:sp>
        <p:nvSpPr>
          <p:cNvPr id="56" name="Line 4"/>
          <p:cNvSpPr>
            <a:spLocks noChangeShapeType="1"/>
          </p:cNvSpPr>
          <p:nvPr/>
        </p:nvSpPr>
        <p:spPr bwMode="auto">
          <a:xfrm>
            <a:off x="3810000" y="2195513"/>
            <a:ext cx="263683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9" name="Line 5"/>
          <p:cNvSpPr>
            <a:spLocks noChangeShapeType="1"/>
          </p:cNvSpPr>
          <p:nvPr/>
        </p:nvSpPr>
        <p:spPr bwMode="auto">
          <a:xfrm>
            <a:off x="4033839" y="3805238"/>
            <a:ext cx="2713037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0" name="Line 7"/>
          <p:cNvSpPr>
            <a:spLocks noChangeShapeType="1"/>
          </p:cNvSpPr>
          <p:nvPr/>
        </p:nvSpPr>
        <p:spPr bwMode="auto">
          <a:xfrm>
            <a:off x="6543676" y="2043113"/>
            <a:ext cx="1808163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1" name="Freeform 8"/>
          <p:cNvSpPr>
            <a:spLocks/>
          </p:cNvSpPr>
          <p:nvPr/>
        </p:nvSpPr>
        <p:spPr bwMode="auto">
          <a:xfrm>
            <a:off x="6453187" y="2195513"/>
            <a:ext cx="385765" cy="773112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2" name="Line 9"/>
          <p:cNvSpPr>
            <a:spLocks noChangeShapeType="1"/>
          </p:cNvSpPr>
          <p:nvPr/>
        </p:nvSpPr>
        <p:spPr bwMode="auto">
          <a:xfrm rot="-5400000">
            <a:off x="6306221" y="2543969"/>
            <a:ext cx="849312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3" name="Line 10"/>
          <p:cNvSpPr>
            <a:spLocks noChangeShapeType="1"/>
          </p:cNvSpPr>
          <p:nvPr/>
        </p:nvSpPr>
        <p:spPr bwMode="auto">
          <a:xfrm rot="-5400000">
            <a:off x="3086100" y="2932113"/>
            <a:ext cx="1447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4" name="Line 11"/>
          <p:cNvSpPr>
            <a:spLocks noChangeShapeType="1"/>
          </p:cNvSpPr>
          <p:nvPr/>
        </p:nvSpPr>
        <p:spPr bwMode="auto">
          <a:xfrm>
            <a:off x="3200400" y="3805238"/>
            <a:ext cx="1066800" cy="0"/>
          </a:xfrm>
          <a:prstGeom prst="line">
            <a:avLst/>
          </a:prstGeom>
          <a:noFill/>
          <a:ln w="57150">
            <a:solidFill>
              <a:srgbClr val="0066FF"/>
            </a:solidFill>
            <a:prstDash val="sysDot"/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5" name="Line 12"/>
          <p:cNvSpPr>
            <a:spLocks noChangeShapeType="1"/>
          </p:cNvSpPr>
          <p:nvPr/>
        </p:nvSpPr>
        <p:spPr bwMode="auto">
          <a:xfrm rot="5400000" flipV="1">
            <a:off x="2057400" y="2957513"/>
            <a:ext cx="1371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6" name="Line 13"/>
          <p:cNvSpPr>
            <a:spLocks noChangeShapeType="1"/>
          </p:cNvSpPr>
          <p:nvPr/>
        </p:nvSpPr>
        <p:spPr bwMode="auto">
          <a:xfrm>
            <a:off x="2819400" y="3643313"/>
            <a:ext cx="5334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7" name="Line 14"/>
          <p:cNvSpPr>
            <a:spLocks noChangeShapeType="1"/>
          </p:cNvSpPr>
          <p:nvPr/>
        </p:nvSpPr>
        <p:spPr bwMode="auto">
          <a:xfrm rot="5400000" flipV="1">
            <a:off x="7454106" y="2905919"/>
            <a:ext cx="144303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8" name="Line 15"/>
          <p:cNvSpPr>
            <a:spLocks noChangeShapeType="1"/>
          </p:cNvSpPr>
          <p:nvPr/>
        </p:nvSpPr>
        <p:spPr bwMode="auto">
          <a:xfrm>
            <a:off x="6838953" y="2195513"/>
            <a:ext cx="1336674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9" name="Line 16"/>
          <p:cNvSpPr>
            <a:spLocks noChangeShapeType="1"/>
          </p:cNvSpPr>
          <p:nvPr/>
        </p:nvSpPr>
        <p:spPr bwMode="auto">
          <a:xfrm rot="5400000" flipV="1">
            <a:off x="3336925" y="2963863"/>
            <a:ext cx="1536700" cy="0"/>
          </a:xfrm>
          <a:prstGeom prst="line">
            <a:avLst/>
          </a:prstGeom>
          <a:noFill/>
          <a:ln w="76200" cap="rnd">
            <a:solidFill>
              <a:schemeClr val="accent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0" name="Line 17"/>
          <p:cNvSpPr>
            <a:spLocks noChangeShapeType="1"/>
          </p:cNvSpPr>
          <p:nvPr/>
        </p:nvSpPr>
        <p:spPr bwMode="auto">
          <a:xfrm rot="5400000" flipV="1">
            <a:off x="7475538" y="2919413"/>
            <a:ext cx="1752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auto">
          <a:xfrm>
            <a:off x="1660634" y="2195513"/>
            <a:ext cx="107205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2" name="Line 22"/>
          <p:cNvSpPr>
            <a:spLocks noChangeShapeType="1"/>
          </p:cNvSpPr>
          <p:nvPr/>
        </p:nvSpPr>
        <p:spPr bwMode="auto">
          <a:xfrm>
            <a:off x="8199438" y="3643313"/>
            <a:ext cx="1935162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3" name="Line 23"/>
          <p:cNvSpPr>
            <a:spLocks noChangeShapeType="1"/>
          </p:cNvSpPr>
          <p:nvPr/>
        </p:nvSpPr>
        <p:spPr bwMode="auto">
          <a:xfrm>
            <a:off x="8351839" y="3795713"/>
            <a:ext cx="1665287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84" name="Oval 24"/>
          <p:cNvSpPr>
            <a:spLocks noChangeArrowheads="1"/>
          </p:cNvSpPr>
          <p:nvPr/>
        </p:nvSpPr>
        <p:spPr bwMode="auto">
          <a:xfrm>
            <a:off x="8065414" y="3706007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6</a:t>
            </a:r>
          </a:p>
        </p:txBody>
      </p:sp>
      <p:sp>
        <p:nvSpPr>
          <p:cNvPr id="85" name="Oval 26"/>
          <p:cNvSpPr>
            <a:spLocks noChangeArrowheads="1"/>
          </p:cNvSpPr>
          <p:nvPr/>
        </p:nvSpPr>
        <p:spPr bwMode="auto">
          <a:xfrm>
            <a:off x="6154739" y="2462214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5</a:t>
            </a:r>
          </a:p>
        </p:txBody>
      </p:sp>
      <p:sp>
        <p:nvSpPr>
          <p:cNvPr id="86" name="Oval 28"/>
          <p:cNvSpPr>
            <a:spLocks noChangeArrowheads="1"/>
          </p:cNvSpPr>
          <p:nvPr/>
        </p:nvSpPr>
        <p:spPr bwMode="auto">
          <a:xfrm>
            <a:off x="3214689" y="3360494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1</a:t>
            </a:r>
          </a:p>
        </p:txBody>
      </p:sp>
      <p:sp>
        <p:nvSpPr>
          <p:cNvPr id="87" name="Oval 29"/>
          <p:cNvSpPr>
            <a:spLocks noChangeArrowheads="1"/>
          </p:cNvSpPr>
          <p:nvPr/>
        </p:nvSpPr>
        <p:spPr bwMode="auto">
          <a:xfrm>
            <a:off x="3917951" y="2457450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4</a:t>
            </a:r>
          </a:p>
        </p:txBody>
      </p:sp>
      <p:sp>
        <p:nvSpPr>
          <p:cNvPr id="88" name="Oval 30"/>
          <p:cNvSpPr>
            <a:spLocks noChangeArrowheads="1"/>
          </p:cNvSpPr>
          <p:nvPr/>
        </p:nvSpPr>
        <p:spPr bwMode="auto">
          <a:xfrm>
            <a:off x="3408364" y="2960689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2</a:t>
            </a:r>
          </a:p>
        </p:txBody>
      </p:sp>
      <p:sp>
        <p:nvSpPr>
          <p:cNvPr id="89" name="Line 31"/>
          <p:cNvSpPr>
            <a:spLocks noChangeShapeType="1"/>
          </p:cNvSpPr>
          <p:nvPr/>
        </p:nvSpPr>
        <p:spPr bwMode="auto">
          <a:xfrm>
            <a:off x="3352800" y="3643314"/>
            <a:ext cx="0" cy="7254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0" name="Line 32"/>
          <p:cNvSpPr>
            <a:spLocks noChangeShapeType="1"/>
          </p:cNvSpPr>
          <p:nvPr/>
        </p:nvSpPr>
        <p:spPr bwMode="auto">
          <a:xfrm>
            <a:off x="3352800" y="4368800"/>
            <a:ext cx="228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1" name="Line 33"/>
          <p:cNvSpPr>
            <a:spLocks noChangeShapeType="1"/>
          </p:cNvSpPr>
          <p:nvPr/>
        </p:nvSpPr>
        <p:spPr bwMode="auto">
          <a:xfrm flipV="1">
            <a:off x="3581400" y="3643314"/>
            <a:ext cx="0" cy="7254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2" name="Line 34"/>
          <p:cNvSpPr>
            <a:spLocks noChangeShapeType="1"/>
          </p:cNvSpPr>
          <p:nvPr/>
        </p:nvSpPr>
        <p:spPr bwMode="auto">
          <a:xfrm>
            <a:off x="3581400" y="3656013"/>
            <a:ext cx="228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3" name="Oval 29"/>
          <p:cNvSpPr>
            <a:spLocks noChangeArrowheads="1"/>
          </p:cNvSpPr>
          <p:nvPr/>
        </p:nvSpPr>
        <p:spPr bwMode="auto">
          <a:xfrm>
            <a:off x="3416301" y="4097339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3</a:t>
            </a:r>
          </a:p>
        </p:txBody>
      </p:sp>
      <p:sp>
        <p:nvSpPr>
          <p:cNvPr id="95" name="Freeform 31"/>
          <p:cNvSpPr>
            <a:spLocks/>
          </p:cNvSpPr>
          <p:nvPr/>
        </p:nvSpPr>
        <p:spPr bwMode="auto">
          <a:xfrm flipV="1">
            <a:off x="4894262" y="4179282"/>
            <a:ext cx="1688647" cy="27695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983"/>
              <a:gd name="connsiteY0" fmla="*/ 0 h 92095"/>
              <a:gd name="connsiteX1" fmla="*/ 17983 w 17983"/>
              <a:gd name="connsiteY1" fmla="*/ 92095 h 92095"/>
              <a:gd name="connsiteX0" fmla="*/ 0 w 17983"/>
              <a:gd name="connsiteY0" fmla="*/ 0 h 92095"/>
              <a:gd name="connsiteX1" fmla="*/ 17983 w 17983"/>
              <a:gd name="connsiteY1" fmla="*/ 92095 h 92095"/>
              <a:gd name="connsiteX0" fmla="*/ 0 w 18046"/>
              <a:gd name="connsiteY0" fmla="*/ 0 h 78760"/>
              <a:gd name="connsiteX1" fmla="*/ 18046 w 18046"/>
              <a:gd name="connsiteY1" fmla="*/ 78760 h 7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46" h="78760">
                <a:moveTo>
                  <a:pt x="0" y="0"/>
                </a:moveTo>
                <a:cubicBezTo>
                  <a:pt x="717" y="50375"/>
                  <a:pt x="18194" y="-31062"/>
                  <a:pt x="18046" y="78760"/>
                </a:cubicBezTo>
              </a:path>
            </a:pathLst>
          </a:custGeom>
          <a:noFill/>
          <a:ln w="28575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 dirty="0"/>
          </a:p>
        </p:txBody>
      </p:sp>
      <p:sp>
        <p:nvSpPr>
          <p:cNvPr id="96" name="Line 10"/>
          <p:cNvSpPr>
            <a:spLocks noChangeShapeType="1"/>
          </p:cNvSpPr>
          <p:nvPr/>
        </p:nvSpPr>
        <p:spPr bwMode="auto">
          <a:xfrm rot="16200000" flipV="1">
            <a:off x="6156326" y="2533651"/>
            <a:ext cx="849312" cy="20637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 dirty="0">
              <a:latin typeface="Arial" charset="0"/>
            </a:endParaRPr>
          </a:p>
        </p:txBody>
      </p:sp>
      <p:sp>
        <p:nvSpPr>
          <p:cNvPr id="98" name="Line 10"/>
          <p:cNvSpPr>
            <a:spLocks noChangeShapeType="1"/>
          </p:cNvSpPr>
          <p:nvPr/>
        </p:nvSpPr>
        <p:spPr bwMode="auto">
          <a:xfrm rot="16200000" flipV="1">
            <a:off x="6327496" y="3414558"/>
            <a:ext cx="813595" cy="904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99" name="Line 3"/>
          <p:cNvSpPr>
            <a:spLocks noChangeShapeType="1"/>
          </p:cNvSpPr>
          <p:nvPr/>
        </p:nvSpPr>
        <p:spPr bwMode="auto">
          <a:xfrm>
            <a:off x="4119564" y="1606551"/>
            <a:ext cx="2555875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0" name="Text Box 4"/>
          <p:cNvSpPr txBox="1">
            <a:spLocks noChangeArrowheads="1"/>
          </p:cNvSpPr>
          <p:nvPr/>
        </p:nvSpPr>
        <p:spPr bwMode="auto">
          <a:xfrm>
            <a:off x="4491038" y="1333500"/>
            <a:ext cx="17526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Czas Kościoła</a:t>
            </a:r>
          </a:p>
        </p:txBody>
      </p:sp>
      <p:sp>
        <p:nvSpPr>
          <p:cNvPr id="101" name="Line 5"/>
          <p:cNvSpPr>
            <a:spLocks noChangeShapeType="1"/>
          </p:cNvSpPr>
          <p:nvPr/>
        </p:nvSpPr>
        <p:spPr bwMode="auto">
          <a:xfrm>
            <a:off x="4105275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2" name="Line 6"/>
          <p:cNvSpPr>
            <a:spLocks noChangeShapeType="1"/>
          </p:cNvSpPr>
          <p:nvPr/>
        </p:nvSpPr>
        <p:spPr bwMode="auto">
          <a:xfrm>
            <a:off x="66754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3" name="Line 7"/>
          <p:cNvSpPr>
            <a:spLocks noChangeShapeType="1"/>
          </p:cNvSpPr>
          <p:nvPr/>
        </p:nvSpPr>
        <p:spPr bwMode="auto">
          <a:xfrm flipH="1" flipV="1">
            <a:off x="2209801" y="1593850"/>
            <a:ext cx="1895475" cy="12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4" name="Line 8"/>
          <p:cNvSpPr>
            <a:spLocks noChangeShapeType="1"/>
          </p:cNvSpPr>
          <p:nvPr/>
        </p:nvSpPr>
        <p:spPr bwMode="auto">
          <a:xfrm>
            <a:off x="6675438" y="1609725"/>
            <a:ext cx="1828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5" name="Line 9"/>
          <p:cNvSpPr>
            <a:spLocks noChangeShapeType="1"/>
          </p:cNvSpPr>
          <p:nvPr/>
        </p:nvSpPr>
        <p:spPr bwMode="auto">
          <a:xfrm>
            <a:off x="85042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6" name="Line 10"/>
          <p:cNvSpPr>
            <a:spLocks noChangeShapeType="1"/>
          </p:cNvSpPr>
          <p:nvPr/>
        </p:nvSpPr>
        <p:spPr bwMode="auto">
          <a:xfrm>
            <a:off x="8518525" y="1609725"/>
            <a:ext cx="838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7" name="Text Box 44"/>
          <p:cNvSpPr txBox="1">
            <a:spLocks noChangeArrowheads="1"/>
          </p:cNvSpPr>
          <p:nvPr/>
        </p:nvSpPr>
        <p:spPr bwMode="auto">
          <a:xfrm>
            <a:off x="6969125" y="1333500"/>
            <a:ext cx="1041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Ucisk</a:t>
            </a:r>
          </a:p>
        </p:txBody>
      </p:sp>
      <p:sp>
        <p:nvSpPr>
          <p:cNvPr id="108" name="Text Box 45"/>
          <p:cNvSpPr txBox="1">
            <a:spLocks noChangeArrowheads="1"/>
          </p:cNvSpPr>
          <p:nvPr/>
        </p:nvSpPr>
        <p:spPr bwMode="auto">
          <a:xfrm>
            <a:off x="2133601" y="1333500"/>
            <a:ext cx="197167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Czas Prawa Żydów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8626475" y="1333500"/>
            <a:ext cx="113665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4040168" y="4355057"/>
            <a:ext cx="5668962" cy="333112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  <a:gd name="connsiteX0" fmla="*/ 0 w 32239"/>
              <a:gd name="connsiteY0" fmla="*/ 0 h 83154"/>
              <a:gd name="connsiteX1" fmla="*/ 32239 w 32239"/>
              <a:gd name="connsiteY1" fmla="*/ 83154 h 83154"/>
              <a:gd name="connsiteX0" fmla="*/ 0 w 32239"/>
              <a:gd name="connsiteY0" fmla="*/ 0 h 83154"/>
              <a:gd name="connsiteX1" fmla="*/ 32239 w 32239"/>
              <a:gd name="connsiteY1" fmla="*/ 83154 h 83154"/>
              <a:gd name="connsiteX0" fmla="*/ 0 w 32275"/>
              <a:gd name="connsiteY0" fmla="*/ 0 h 79840"/>
              <a:gd name="connsiteX1" fmla="*/ 32275 w 32275"/>
              <a:gd name="connsiteY1" fmla="*/ 79840 h 79840"/>
              <a:gd name="connsiteX0" fmla="*/ 0 w 32239"/>
              <a:gd name="connsiteY0" fmla="*/ 0 h 88124"/>
              <a:gd name="connsiteX1" fmla="*/ 32239 w 32239"/>
              <a:gd name="connsiteY1" fmla="*/ 88124 h 88124"/>
              <a:gd name="connsiteX0" fmla="*/ 0 w 32239"/>
              <a:gd name="connsiteY0" fmla="*/ 0 h 88124"/>
              <a:gd name="connsiteX1" fmla="*/ 32239 w 32239"/>
              <a:gd name="connsiteY1" fmla="*/ 88124 h 88124"/>
              <a:gd name="connsiteX0" fmla="*/ 0 w 32239"/>
              <a:gd name="connsiteY0" fmla="*/ 0 h 88124"/>
              <a:gd name="connsiteX1" fmla="*/ 32239 w 32239"/>
              <a:gd name="connsiteY1" fmla="*/ 88124 h 8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8124">
                <a:moveTo>
                  <a:pt x="0" y="0"/>
                </a:moveTo>
                <a:cubicBezTo>
                  <a:pt x="1180" y="81856"/>
                  <a:pt x="31107" y="-60252"/>
                  <a:pt x="32239" y="8812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9763126" y="4097337"/>
            <a:ext cx="288926" cy="230187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2" name="Freeform 31"/>
          <p:cNvSpPr>
            <a:spLocks/>
          </p:cNvSpPr>
          <p:nvPr/>
        </p:nvSpPr>
        <p:spPr bwMode="auto">
          <a:xfrm flipV="1">
            <a:off x="4241801" y="4141146"/>
            <a:ext cx="119063" cy="420687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3" name="Freeform 31"/>
          <p:cNvSpPr>
            <a:spLocks/>
          </p:cNvSpPr>
          <p:nvPr/>
        </p:nvSpPr>
        <p:spPr bwMode="auto">
          <a:xfrm flipV="1">
            <a:off x="4619626" y="4141146"/>
            <a:ext cx="119063" cy="420687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7581901" y="4141145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5" name="Freeform 31"/>
          <p:cNvSpPr>
            <a:spLocks/>
          </p:cNvSpPr>
          <p:nvPr/>
        </p:nvSpPr>
        <p:spPr bwMode="auto">
          <a:xfrm flipV="1">
            <a:off x="8091948" y="4141145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7" name="Freeform 31"/>
          <p:cNvSpPr>
            <a:spLocks/>
          </p:cNvSpPr>
          <p:nvPr/>
        </p:nvSpPr>
        <p:spPr bwMode="auto">
          <a:xfrm flipV="1">
            <a:off x="5145088" y="3866889"/>
            <a:ext cx="119062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8" name="Freeform 31"/>
          <p:cNvSpPr>
            <a:spLocks/>
          </p:cNvSpPr>
          <p:nvPr/>
        </p:nvSpPr>
        <p:spPr bwMode="auto">
          <a:xfrm flipV="1">
            <a:off x="5499101" y="3866889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9" name="Oval 25"/>
          <p:cNvSpPr>
            <a:spLocks noChangeArrowheads="1"/>
          </p:cNvSpPr>
          <p:nvPr/>
        </p:nvSpPr>
        <p:spPr bwMode="auto">
          <a:xfrm>
            <a:off x="8502651" y="2940050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7</a:t>
            </a:r>
          </a:p>
        </p:txBody>
      </p:sp>
      <p:sp>
        <p:nvSpPr>
          <p:cNvPr id="120" name="Line 9"/>
          <p:cNvSpPr>
            <a:spLocks noChangeShapeType="1"/>
          </p:cNvSpPr>
          <p:nvPr/>
        </p:nvSpPr>
        <p:spPr bwMode="auto">
          <a:xfrm>
            <a:off x="10017125" y="11477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21" name="Text Box 44"/>
          <p:cNvSpPr txBox="1">
            <a:spLocks noChangeArrowheads="1"/>
          </p:cNvSpPr>
          <p:nvPr/>
        </p:nvSpPr>
        <p:spPr bwMode="auto">
          <a:xfrm>
            <a:off x="10017125" y="1371600"/>
            <a:ext cx="85248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Nowe</a:t>
            </a:r>
          </a:p>
        </p:txBody>
      </p:sp>
      <p:sp>
        <p:nvSpPr>
          <p:cNvPr id="122" name="Line 10"/>
          <p:cNvSpPr>
            <a:spLocks noChangeShapeType="1"/>
          </p:cNvSpPr>
          <p:nvPr/>
        </p:nvSpPr>
        <p:spPr bwMode="auto">
          <a:xfrm rot="16200000" flipV="1">
            <a:off x="6018245" y="3595291"/>
            <a:ext cx="1151732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3" name="pole tekstowe 1"/>
          <p:cNvSpPr txBox="1">
            <a:spLocks noChangeArrowheads="1"/>
          </p:cNvSpPr>
          <p:nvPr/>
        </p:nvSpPr>
        <p:spPr bwMode="auto">
          <a:xfrm>
            <a:off x="1526877" y="4901149"/>
            <a:ext cx="994155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pl-PL" altLang="pl-PL" sz="1600" dirty="0"/>
              <a:t>#S. </a:t>
            </a:r>
            <a:r>
              <a:rPr lang="pl-PL" altLang="pl-PL" sz="1600" b="1" dirty="0"/>
              <a:t>Stworzenie</a:t>
            </a:r>
            <a:r>
              <a:rPr lang="pl-PL" altLang="pl-PL" sz="1600" dirty="0"/>
              <a:t> (</a:t>
            </a:r>
            <a:r>
              <a:rPr lang="pl-PL" altLang="pl-PL" sz="1600" i="1" dirty="0"/>
              <a:t>Na początku było Słowo</a:t>
            </a:r>
            <a:r>
              <a:rPr lang="mr-IN" altLang="pl-PL" sz="1600" dirty="0"/>
              <a:t>…</a:t>
            </a:r>
            <a:r>
              <a:rPr lang="pl-PL" altLang="pl-PL" sz="1600" dirty="0"/>
              <a:t> </a:t>
            </a:r>
            <a:r>
              <a:rPr lang="pl-PL" altLang="pl-PL" sz="1600" i="1" dirty="0"/>
              <a:t>i wszystko przez nie się stało</a:t>
            </a:r>
            <a:r>
              <a:rPr lang="pl-PL" altLang="pl-PL" sz="1600" dirty="0"/>
              <a:t>).</a:t>
            </a:r>
            <a:r>
              <a:rPr lang="pl-PL" altLang="pl-PL" sz="1600" b="1" dirty="0"/>
              <a:t/>
            </a:r>
            <a:br>
              <a:rPr lang="pl-PL" altLang="pl-PL" sz="1600" b="1" dirty="0"/>
            </a:br>
            <a:r>
              <a:rPr lang="pl-PL" altLang="pl-PL" sz="1600" dirty="0"/>
              <a:t>#0. </a:t>
            </a:r>
            <a:r>
              <a:rPr lang="pl-PL" altLang="pl-PL" sz="1600" b="1" dirty="0"/>
              <a:t>Wcielenie</a:t>
            </a:r>
            <a:r>
              <a:rPr lang="pl-PL" altLang="pl-PL" sz="1600" dirty="0"/>
              <a:t> (Nazaret, anioł Gabriel, panna Maria, Betlejem, mędrcy ze wschodu).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pl-PL" altLang="pl-PL" sz="1600" dirty="0"/>
              <a:t>#1. </a:t>
            </a:r>
            <a:r>
              <a:rPr lang="pl-PL" altLang="pl-PL" sz="1600" b="1" dirty="0"/>
              <a:t>Ukrzyżowanie</a:t>
            </a:r>
            <a:r>
              <a:rPr lang="pl-PL" altLang="pl-PL" sz="1600" dirty="0"/>
              <a:t>, śmierć Jezusa jako Baranka Bożego.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pl-PL" altLang="pl-PL" sz="1600" dirty="0"/>
              <a:t>#2. </a:t>
            </a:r>
            <a:r>
              <a:rPr lang="pl-PL" altLang="pl-PL" sz="1600" b="1" dirty="0"/>
              <a:t>Odkupienie</a:t>
            </a:r>
            <a:r>
              <a:rPr lang="pl-PL" altLang="pl-PL" sz="1600" dirty="0"/>
              <a:t>, oczyszczenie pokutujących z grzechów, usprawiedliwienie.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pl-PL" altLang="pl-PL" sz="1600" dirty="0"/>
              <a:t>#3. </a:t>
            </a:r>
            <a:r>
              <a:rPr lang="pl-PL" altLang="pl-PL" sz="1600" b="1" dirty="0"/>
              <a:t>Zmartwychwstanie</a:t>
            </a:r>
            <a:r>
              <a:rPr lang="pl-PL" altLang="pl-PL" sz="1600" dirty="0"/>
              <a:t> Pana Jezusa w nowym, chwalebnym ciele.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pl-PL" altLang="pl-PL" sz="1600" dirty="0"/>
              <a:t>#W. </a:t>
            </a:r>
            <a:r>
              <a:rPr lang="pl-PL" altLang="pl-PL" sz="1600" b="1" dirty="0"/>
              <a:t>Wniebowstąpienie</a:t>
            </a:r>
            <a:r>
              <a:rPr lang="pl-PL" altLang="pl-PL" sz="1600" dirty="0"/>
              <a:t> Pana Jezusa w nowym ciele.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pl-PL" altLang="pl-PL" sz="1600" dirty="0"/>
              <a:t>#4. </a:t>
            </a:r>
            <a:r>
              <a:rPr lang="pl-PL" altLang="pl-PL" sz="1600" b="1" dirty="0"/>
              <a:t>Zesłanie Ducha Świętego.</a:t>
            </a:r>
            <a:endParaRPr lang="pl-PL" altLang="pl-PL" sz="1600" dirty="0"/>
          </a:p>
        </p:txBody>
      </p:sp>
      <p:sp>
        <p:nvSpPr>
          <p:cNvPr id="64" name="Prostokąt 63"/>
          <p:cNvSpPr/>
          <p:nvPr/>
        </p:nvSpPr>
        <p:spPr>
          <a:xfrm>
            <a:off x="5830887" y="1147764"/>
            <a:ext cx="5199063" cy="3684117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5" name="Oval 28"/>
          <p:cNvSpPr>
            <a:spLocks noChangeArrowheads="1"/>
          </p:cNvSpPr>
          <p:nvPr/>
        </p:nvSpPr>
        <p:spPr bwMode="auto">
          <a:xfrm>
            <a:off x="2518937" y="3111881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0</a:t>
            </a:r>
          </a:p>
        </p:txBody>
      </p:sp>
      <p:sp>
        <p:nvSpPr>
          <p:cNvPr id="66" name="Oval 28"/>
          <p:cNvSpPr>
            <a:spLocks noChangeArrowheads="1"/>
          </p:cNvSpPr>
          <p:nvPr/>
        </p:nvSpPr>
        <p:spPr bwMode="auto">
          <a:xfrm>
            <a:off x="1777672" y="2277813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S</a:t>
            </a:r>
          </a:p>
        </p:txBody>
      </p:sp>
      <p:sp>
        <p:nvSpPr>
          <p:cNvPr id="68" name="Oval 30"/>
          <p:cNvSpPr>
            <a:spLocks noChangeArrowheads="1"/>
          </p:cNvSpPr>
          <p:nvPr/>
        </p:nvSpPr>
        <p:spPr bwMode="auto">
          <a:xfrm>
            <a:off x="3560764" y="3410630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100" b="1">
                <a:latin typeface="Arial" charset="0"/>
              </a:rPr>
              <a:t>W</a:t>
            </a:r>
            <a:endParaRPr lang="pl-PL" sz="11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323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dirty="0"/>
              <a:t>Biblijny plan dziejów – część zaplanowana</a:t>
            </a:r>
            <a:br>
              <a:rPr lang="pl-PL" altLang="pl-PL" dirty="0"/>
            </a:br>
            <a:endParaRPr lang="pl-PL" altLang="pl-PL" dirty="0"/>
          </a:p>
        </p:txBody>
      </p:sp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2362200" y="4068763"/>
            <a:ext cx="571500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3" name="AutoShape 2"/>
          <p:cNvSpPr>
            <a:spLocks noChangeArrowheads="1"/>
          </p:cNvSpPr>
          <p:nvPr/>
        </p:nvSpPr>
        <p:spPr bwMode="auto">
          <a:xfrm>
            <a:off x="8589963" y="3035301"/>
            <a:ext cx="1427162" cy="379413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  <a:ex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600" i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Szałasy</a:t>
            </a:r>
          </a:p>
        </p:txBody>
      </p:sp>
      <p:sp>
        <p:nvSpPr>
          <p:cNvPr id="54" name="AutoShape 2"/>
          <p:cNvSpPr>
            <a:spLocks noChangeArrowheads="1"/>
          </p:cNvSpPr>
          <p:nvPr/>
        </p:nvSpPr>
        <p:spPr bwMode="auto">
          <a:xfrm>
            <a:off x="3487738" y="3019425"/>
            <a:ext cx="2965450" cy="40005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  <a:ex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600" i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Przaśniki</a:t>
            </a:r>
          </a:p>
        </p:txBody>
      </p:sp>
      <p:sp>
        <p:nvSpPr>
          <p:cNvPr id="56" name="Line 4"/>
          <p:cNvSpPr>
            <a:spLocks noChangeShapeType="1"/>
          </p:cNvSpPr>
          <p:nvPr/>
        </p:nvSpPr>
        <p:spPr bwMode="auto">
          <a:xfrm>
            <a:off x="3810000" y="2195513"/>
            <a:ext cx="263683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9" name="Line 5"/>
          <p:cNvSpPr>
            <a:spLocks noChangeShapeType="1"/>
          </p:cNvSpPr>
          <p:nvPr/>
        </p:nvSpPr>
        <p:spPr bwMode="auto">
          <a:xfrm>
            <a:off x="4033839" y="3805238"/>
            <a:ext cx="2713037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0" name="Line 7"/>
          <p:cNvSpPr>
            <a:spLocks noChangeShapeType="1"/>
          </p:cNvSpPr>
          <p:nvPr/>
        </p:nvSpPr>
        <p:spPr bwMode="auto">
          <a:xfrm>
            <a:off x="6543676" y="2043113"/>
            <a:ext cx="1808163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1" name="Freeform 8"/>
          <p:cNvSpPr>
            <a:spLocks/>
          </p:cNvSpPr>
          <p:nvPr/>
        </p:nvSpPr>
        <p:spPr bwMode="auto">
          <a:xfrm>
            <a:off x="6453187" y="2195513"/>
            <a:ext cx="385765" cy="773112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2" name="Line 9"/>
          <p:cNvSpPr>
            <a:spLocks noChangeShapeType="1"/>
          </p:cNvSpPr>
          <p:nvPr/>
        </p:nvSpPr>
        <p:spPr bwMode="auto">
          <a:xfrm rot="-5400000">
            <a:off x="6306221" y="2543969"/>
            <a:ext cx="849312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3" name="Line 10"/>
          <p:cNvSpPr>
            <a:spLocks noChangeShapeType="1"/>
          </p:cNvSpPr>
          <p:nvPr/>
        </p:nvSpPr>
        <p:spPr bwMode="auto">
          <a:xfrm rot="-5400000">
            <a:off x="3086100" y="2932113"/>
            <a:ext cx="1447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4" name="Line 11"/>
          <p:cNvSpPr>
            <a:spLocks noChangeShapeType="1"/>
          </p:cNvSpPr>
          <p:nvPr/>
        </p:nvSpPr>
        <p:spPr bwMode="auto">
          <a:xfrm>
            <a:off x="3200400" y="3805238"/>
            <a:ext cx="1066800" cy="0"/>
          </a:xfrm>
          <a:prstGeom prst="line">
            <a:avLst/>
          </a:prstGeom>
          <a:noFill/>
          <a:ln w="57150">
            <a:solidFill>
              <a:srgbClr val="0066FF"/>
            </a:solidFill>
            <a:prstDash val="sysDot"/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5" name="Line 12"/>
          <p:cNvSpPr>
            <a:spLocks noChangeShapeType="1"/>
          </p:cNvSpPr>
          <p:nvPr/>
        </p:nvSpPr>
        <p:spPr bwMode="auto">
          <a:xfrm rot="5400000" flipV="1">
            <a:off x="2057400" y="2957513"/>
            <a:ext cx="1371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6" name="Line 13"/>
          <p:cNvSpPr>
            <a:spLocks noChangeShapeType="1"/>
          </p:cNvSpPr>
          <p:nvPr/>
        </p:nvSpPr>
        <p:spPr bwMode="auto">
          <a:xfrm>
            <a:off x="2819400" y="3643313"/>
            <a:ext cx="5334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7" name="Line 14"/>
          <p:cNvSpPr>
            <a:spLocks noChangeShapeType="1"/>
          </p:cNvSpPr>
          <p:nvPr/>
        </p:nvSpPr>
        <p:spPr bwMode="auto">
          <a:xfrm rot="5400000" flipV="1">
            <a:off x="7454106" y="2905919"/>
            <a:ext cx="144303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8" name="Line 15"/>
          <p:cNvSpPr>
            <a:spLocks noChangeShapeType="1"/>
          </p:cNvSpPr>
          <p:nvPr/>
        </p:nvSpPr>
        <p:spPr bwMode="auto">
          <a:xfrm>
            <a:off x="6838953" y="2195513"/>
            <a:ext cx="1336674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9" name="Line 16"/>
          <p:cNvSpPr>
            <a:spLocks noChangeShapeType="1"/>
          </p:cNvSpPr>
          <p:nvPr/>
        </p:nvSpPr>
        <p:spPr bwMode="auto">
          <a:xfrm rot="5400000" flipV="1">
            <a:off x="3336925" y="2963863"/>
            <a:ext cx="1536700" cy="0"/>
          </a:xfrm>
          <a:prstGeom prst="line">
            <a:avLst/>
          </a:prstGeom>
          <a:noFill/>
          <a:ln w="76200" cap="rnd">
            <a:solidFill>
              <a:schemeClr val="accent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0" name="Line 17"/>
          <p:cNvSpPr>
            <a:spLocks noChangeShapeType="1"/>
          </p:cNvSpPr>
          <p:nvPr/>
        </p:nvSpPr>
        <p:spPr bwMode="auto">
          <a:xfrm rot="5400000" flipV="1">
            <a:off x="7475538" y="2919413"/>
            <a:ext cx="1752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auto">
          <a:xfrm>
            <a:off x="2057400" y="2195513"/>
            <a:ext cx="685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2" name="Line 22"/>
          <p:cNvSpPr>
            <a:spLocks noChangeShapeType="1"/>
          </p:cNvSpPr>
          <p:nvPr/>
        </p:nvSpPr>
        <p:spPr bwMode="auto">
          <a:xfrm>
            <a:off x="8199438" y="3643313"/>
            <a:ext cx="1935162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3" name="Line 23"/>
          <p:cNvSpPr>
            <a:spLocks noChangeShapeType="1"/>
          </p:cNvSpPr>
          <p:nvPr/>
        </p:nvSpPr>
        <p:spPr bwMode="auto">
          <a:xfrm>
            <a:off x="8351839" y="3795713"/>
            <a:ext cx="1665287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84" name="Oval 24"/>
          <p:cNvSpPr>
            <a:spLocks noChangeArrowheads="1"/>
          </p:cNvSpPr>
          <p:nvPr/>
        </p:nvSpPr>
        <p:spPr bwMode="auto">
          <a:xfrm>
            <a:off x="8065414" y="3706007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6</a:t>
            </a:r>
          </a:p>
        </p:txBody>
      </p:sp>
      <p:sp>
        <p:nvSpPr>
          <p:cNvPr id="85" name="Oval 26"/>
          <p:cNvSpPr>
            <a:spLocks noChangeArrowheads="1"/>
          </p:cNvSpPr>
          <p:nvPr/>
        </p:nvSpPr>
        <p:spPr bwMode="auto">
          <a:xfrm>
            <a:off x="6154739" y="2462214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5</a:t>
            </a:r>
          </a:p>
        </p:txBody>
      </p:sp>
      <p:sp>
        <p:nvSpPr>
          <p:cNvPr id="86" name="Oval 28"/>
          <p:cNvSpPr>
            <a:spLocks noChangeArrowheads="1"/>
          </p:cNvSpPr>
          <p:nvPr/>
        </p:nvSpPr>
        <p:spPr bwMode="auto">
          <a:xfrm>
            <a:off x="3214689" y="3243264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1</a:t>
            </a:r>
          </a:p>
        </p:txBody>
      </p:sp>
      <p:sp>
        <p:nvSpPr>
          <p:cNvPr id="87" name="Oval 29"/>
          <p:cNvSpPr>
            <a:spLocks noChangeArrowheads="1"/>
          </p:cNvSpPr>
          <p:nvPr/>
        </p:nvSpPr>
        <p:spPr bwMode="auto">
          <a:xfrm>
            <a:off x="3917951" y="2457450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4</a:t>
            </a:r>
          </a:p>
        </p:txBody>
      </p:sp>
      <p:sp>
        <p:nvSpPr>
          <p:cNvPr id="88" name="Oval 30"/>
          <p:cNvSpPr>
            <a:spLocks noChangeArrowheads="1"/>
          </p:cNvSpPr>
          <p:nvPr/>
        </p:nvSpPr>
        <p:spPr bwMode="auto">
          <a:xfrm>
            <a:off x="3408364" y="2960689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2</a:t>
            </a:r>
          </a:p>
        </p:txBody>
      </p:sp>
      <p:sp>
        <p:nvSpPr>
          <p:cNvPr id="89" name="Line 31"/>
          <p:cNvSpPr>
            <a:spLocks noChangeShapeType="1"/>
          </p:cNvSpPr>
          <p:nvPr/>
        </p:nvSpPr>
        <p:spPr bwMode="auto">
          <a:xfrm>
            <a:off x="3352800" y="3643314"/>
            <a:ext cx="0" cy="7254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0" name="Line 32"/>
          <p:cNvSpPr>
            <a:spLocks noChangeShapeType="1"/>
          </p:cNvSpPr>
          <p:nvPr/>
        </p:nvSpPr>
        <p:spPr bwMode="auto">
          <a:xfrm>
            <a:off x="3352800" y="4368800"/>
            <a:ext cx="228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1" name="Line 33"/>
          <p:cNvSpPr>
            <a:spLocks noChangeShapeType="1"/>
          </p:cNvSpPr>
          <p:nvPr/>
        </p:nvSpPr>
        <p:spPr bwMode="auto">
          <a:xfrm flipV="1">
            <a:off x="3581400" y="3643314"/>
            <a:ext cx="0" cy="7254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2" name="Line 34"/>
          <p:cNvSpPr>
            <a:spLocks noChangeShapeType="1"/>
          </p:cNvSpPr>
          <p:nvPr/>
        </p:nvSpPr>
        <p:spPr bwMode="auto">
          <a:xfrm>
            <a:off x="3581400" y="3656013"/>
            <a:ext cx="228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3" name="Oval 29"/>
          <p:cNvSpPr>
            <a:spLocks noChangeArrowheads="1"/>
          </p:cNvSpPr>
          <p:nvPr/>
        </p:nvSpPr>
        <p:spPr bwMode="auto">
          <a:xfrm>
            <a:off x="3416301" y="4097339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3</a:t>
            </a:r>
          </a:p>
        </p:txBody>
      </p:sp>
      <p:sp>
        <p:nvSpPr>
          <p:cNvPr id="95" name="Freeform 31"/>
          <p:cNvSpPr>
            <a:spLocks/>
          </p:cNvSpPr>
          <p:nvPr/>
        </p:nvSpPr>
        <p:spPr bwMode="auto">
          <a:xfrm flipV="1">
            <a:off x="4894262" y="4179282"/>
            <a:ext cx="1688647" cy="27695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983"/>
              <a:gd name="connsiteY0" fmla="*/ 0 h 92095"/>
              <a:gd name="connsiteX1" fmla="*/ 17983 w 17983"/>
              <a:gd name="connsiteY1" fmla="*/ 92095 h 92095"/>
              <a:gd name="connsiteX0" fmla="*/ 0 w 17983"/>
              <a:gd name="connsiteY0" fmla="*/ 0 h 92095"/>
              <a:gd name="connsiteX1" fmla="*/ 17983 w 17983"/>
              <a:gd name="connsiteY1" fmla="*/ 92095 h 92095"/>
              <a:gd name="connsiteX0" fmla="*/ 0 w 18046"/>
              <a:gd name="connsiteY0" fmla="*/ 0 h 78760"/>
              <a:gd name="connsiteX1" fmla="*/ 18046 w 18046"/>
              <a:gd name="connsiteY1" fmla="*/ 78760 h 7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46" h="78760">
                <a:moveTo>
                  <a:pt x="0" y="0"/>
                </a:moveTo>
                <a:cubicBezTo>
                  <a:pt x="717" y="50375"/>
                  <a:pt x="18194" y="-31062"/>
                  <a:pt x="18046" y="78760"/>
                </a:cubicBezTo>
              </a:path>
            </a:pathLst>
          </a:custGeom>
          <a:noFill/>
          <a:ln w="28575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 dirty="0"/>
          </a:p>
        </p:txBody>
      </p:sp>
      <p:sp>
        <p:nvSpPr>
          <p:cNvPr id="96" name="Line 10"/>
          <p:cNvSpPr>
            <a:spLocks noChangeShapeType="1"/>
          </p:cNvSpPr>
          <p:nvPr/>
        </p:nvSpPr>
        <p:spPr bwMode="auto">
          <a:xfrm rot="16200000" flipV="1">
            <a:off x="6156326" y="2533651"/>
            <a:ext cx="849312" cy="20637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 dirty="0">
              <a:latin typeface="Arial" charset="0"/>
            </a:endParaRPr>
          </a:p>
        </p:txBody>
      </p:sp>
      <p:sp>
        <p:nvSpPr>
          <p:cNvPr id="98" name="Line 10"/>
          <p:cNvSpPr>
            <a:spLocks noChangeShapeType="1"/>
          </p:cNvSpPr>
          <p:nvPr/>
        </p:nvSpPr>
        <p:spPr bwMode="auto">
          <a:xfrm rot="16200000" flipV="1">
            <a:off x="6327496" y="3414558"/>
            <a:ext cx="813595" cy="904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99" name="Line 3"/>
          <p:cNvSpPr>
            <a:spLocks noChangeShapeType="1"/>
          </p:cNvSpPr>
          <p:nvPr/>
        </p:nvSpPr>
        <p:spPr bwMode="auto">
          <a:xfrm>
            <a:off x="4119564" y="1606551"/>
            <a:ext cx="2555875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0" name="Text Box 4"/>
          <p:cNvSpPr txBox="1">
            <a:spLocks noChangeArrowheads="1"/>
          </p:cNvSpPr>
          <p:nvPr/>
        </p:nvSpPr>
        <p:spPr bwMode="auto">
          <a:xfrm>
            <a:off x="4491038" y="1333500"/>
            <a:ext cx="17526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Czas Kościoła</a:t>
            </a:r>
          </a:p>
        </p:txBody>
      </p:sp>
      <p:sp>
        <p:nvSpPr>
          <p:cNvPr id="101" name="Line 5"/>
          <p:cNvSpPr>
            <a:spLocks noChangeShapeType="1"/>
          </p:cNvSpPr>
          <p:nvPr/>
        </p:nvSpPr>
        <p:spPr bwMode="auto">
          <a:xfrm>
            <a:off x="4105275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2" name="Line 6"/>
          <p:cNvSpPr>
            <a:spLocks noChangeShapeType="1"/>
          </p:cNvSpPr>
          <p:nvPr/>
        </p:nvSpPr>
        <p:spPr bwMode="auto">
          <a:xfrm>
            <a:off x="66754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3" name="Line 7"/>
          <p:cNvSpPr>
            <a:spLocks noChangeShapeType="1"/>
          </p:cNvSpPr>
          <p:nvPr/>
        </p:nvSpPr>
        <p:spPr bwMode="auto">
          <a:xfrm flipH="1" flipV="1">
            <a:off x="2209801" y="1593850"/>
            <a:ext cx="1895475" cy="12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4" name="Line 8"/>
          <p:cNvSpPr>
            <a:spLocks noChangeShapeType="1"/>
          </p:cNvSpPr>
          <p:nvPr/>
        </p:nvSpPr>
        <p:spPr bwMode="auto">
          <a:xfrm>
            <a:off x="6675438" y="1609725"/>
            <a:ext cx="1828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5" name="Line 9"/>
          <p:cNvSpPr>
            <a:spLocks noChangeShapeType="1"/>
          </p:cNvSpPr>
          <p:nvPr/>
        </p:nvSpPr>
        <p:spPr bwMode="auto">
          <a:xfrm>
            <a:off x="85042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6" name="Line 10"/>
          <p:cNvSpPr>
            <a:spLocks noChangeShapeType="1"/>
          </p:cNvSpPr>
          <p:nvPr/>
        </p:nvSpPr>
        <p:spPr bwMode="auto">
          <a:xfrm>
            <a:off x="8518525" y="1609725"/>
            <a:ext cx="838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7" name="Text Box 44"/>
          <p:cNvSpPr txBox="1">
            <a:spLocks noChangeArrowheads="1"/>
          </p:cNvSpPr>
          <p:nvPr/>
        </p:nvSpPr>
        <p:spPr bwMode="auto">
          <a:xfrm>
            <a:off x="6969125" y="1333500"/>
            <a:ext cx="1041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Ucisk</a:t>
            </a:r>
          </a:p>
        </p:txBody>
      </p:sp>
      <p:sp>
        <p:nvSpPr>
          <p:cNvPr id="108" name="Text Box 45"/>
          <p:cNvSpPr txBox="1">
            <a:spLocks noChangeArrowheads="1"/>
          </p:cNvSpPr>
          <p:nvPr/>
        </p:nvSpPr>
        <p:spPr bwMode="auto">
          <a:xfrm>
            <a:off x="2133601" y="1333500"/>
            <a:ext cx="197167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Czas Prawa Żydów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8626475" y="1333500"/>
            <a:ext cx="113665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4040168" y="4355057"/>
            <a:ext cx="5668962" cy="333112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  <a:gd name="connsiteX0" fmla="*/ 0 w 32239"/>
              <a:gd name="connsiteY0" fmla="*/ 0 h 83154"/>
              <a:gd name="connsiteX1" fmla="*/ 32239 w 32239"/>
              <a:gd name="connsiteY1" fmla="*/ 83154 h 83154"/>
              <a:gd name="connsiteX0" fmla="*/ 0 w 32239"/>
              <a:gd name="connsiteY0" fmla="*/ 0 h 83154"/>
              <a:gd name="connsiteX1" fmla="*/ 32239 w 32239"/>
              <a:gd name="connsiteY1" fmla="*/ 83154 h 83154"/>
              <a:gd name="connsiteX0" fmla="*/ 0 w 32275"/>
              <a:gd name="connsiteY0" fmla="*/ 0 h 79840"/>
              <a:gd name="connsiteX1" fmla="*/ 32275 w 32275"/>
              <a:gd name="connsiteY1" fmla="*/ 79840 h 79840"/>
              <a:gd name="connsiteX0" fmla="*/ 0 w 32239"/>
              <a:gd name="connsiteY0" fmla="*/ 0 h 88124"/>
              <a:gd name="connsiteX1" fmla="*/ 32239 w 32239"/>
              <a:gd name="connsiteY1" fmla="*/ 88124 h 88124"/>
              <a:gd name="connsiteX0" fmla="*/ 0 w 32239"/>
              <a:gd name="connsiteY0" fmla="*/ 0 h 88124"/>
              <a:gd name="connsiteX1" fmla="*/ 32239 w 32239"/>
              <a:gd name="connsiteY1" fmla="*/ 88124 h 88124"/>
              <a:gd name="connsiteX0" fmla="*/ 0 w 32239"/>
              <a:gd name="connsiteY0" fmla="*/ 0 h 88124"/>
              <a:gd name="connsiteX1" fmla="*/ 32239 w 32239"/>
              <a:gd name="connsiteY1" fmla="*/ 88124 h 8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8124">
                <a:moveTo>
                  <a:pt x="0" y="0"/>
                </a:moveTo>
                <a:cubicBezTo>
                  <a:pt x="1180" y="81856"/>
                  <a:pt x="31107" y="-60252"/>
                  <a:pt x="32239" y="8812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9763126" y="4097337"/>
            <a:ext cx="288926" cy="230187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2" name="Freeform 31"/>
          <p:cNvSpPr>
            <a:spLocks/>
          </p:cNvSpPr>
          <p:nvPr/>
        </p:nvSpPr>
        <p:spPr bwMode="auto">
          <a:xfrm flipV="1">
            <a:off x="4241801" y="4141146"/>
            <a:ext cx="119063" cy="420687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3" name="Freeform 31"/>
          <p:cNvSpPr>
            <a:spLocks/>
          </p:cNvSpPr>
          <p:nvPr/>
        </p:nvSpPr>
        <p:spPr bwMode="auto">
          <a:xfrm flipV="1">
            <a:off x="4619626" y="4141146"/>
            <a:ext cx="119063" cy="420687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7581901" y="4141145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5" name="Freeform 31"/>
          <p:cNvSpPr>
            <a:spLocks/>
          </p:cNvSpPr>
          <p:nvPr/>
        </p:nvSpPr>
        <p:spPr bwMode="auto">
          <a:xfrm flipV="1">
            <a:off x="8091948" y="4141145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7" name="Freeform 31"/>
          <p:cNvSpPr>
            <a:spLocks/>
          </p:cNvSpPr>
          <p:nvPr/>
        </p:nvSpPr>
        <p:spPr bwMode="auto">
          <a:xfrm flipV="1">
            <a:off x="5145088" y="3866889"/>
            <a:ext cx="119062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8" name="Freeform 31"/>
          <p:cNvSpPr>
            <a:spLocks/>
          </p:cNvSpPr>
          <p:nvPr/>
        </p:nvSpPr>
        <p:spPr bwMode="auto">
          <a:xfrm flipV="1">
            <a:off x="5499101" y="3866889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9" name="Oval 25"/>
          <p:cNvSpPr>
            <a:spLocks noChangeArrowheads="1"/>
          </p:cNvSpPr>
          <p:nvPr/>
        </p:nvSpPr>
        <p:spPr bwMode="auto">
          <a:xfrm>
            <a:off x="8502651" y="2940050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7</a:t>
            </a:r>
          </a:p>
        </p:txBody>
      </p:sp>
      <p:sp>
        <p:nvSpPr>
          <p:cNvPr id="120" name="Line 9"/>
          <p:cNvSpPr>
            <a:spLocks noChangeShapeType="1"/>
          </p:cNvSpPr>
          <p:nvPr/>
        </p:nvSpPr>
        <p:spPr bwMode="auto">
          <a:xfrm>
            <a:off x="10017125" y="11477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21" name="Text Box 44"/>
          <p:cNvSpPr txBox="1">
            <a:spLocks noChangeArrowheads="1"/>
          </p:cNvSpPr>
          <p:nvPr/>
        </p:nvSpPr>
        <p:spPr bwMode="auto">
          <a:xfrm>
            <a:off x="10017125" y="1371600"/>
            <a:ext cx="85248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Nowe</a:t>
            </a:r>
          </a:p>
        </p:txBody>
      </p:sp>
      <p:sp>
        <p:nvSpPr>
          <p:cNvPr id="122" name="Line 10"/>
          <p:cNvSpPr>
            <a:spLocks noChangeShapeType="1"/>
          </p:cNvSpPr>
          <p:nvPr/>
        </p:nvSpPr>
        <p:spPr bwMode="auto">
          <a:xfrm rot="16200000" flipV="1">
            <a:off x="6018245" y="3595291"/>
            <a:ext cx="1151732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3" name="Prostokąt 62"/>
          <p:cNvSpPr/>
          <p:nvPr/>
        </p:nvSpPr>
        <p:spPr>
          <a:xfrm>
            <a:off x="1280160" y="1198565"/>
            <a:ext cx="3380741" cy="3556316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4" name="pole tekstowe 1"/>
          <p:cNvSpPr txBox="1">
            <a:spLocks noChangeArrowheads="1"/>
          </p:cNvSpPr>
          <p:nvPr/>
        </p:nvSpPr>
        <p:spPr bwMode="auto">
          <a:xfrm>
            <a:off x="1557021" y="4870683"/>
            <a:ext cx="994155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pl-PL" altLang="pl-PL" sz="1600" dirty="0"/>
              <a:t>#5. Przyjście Jezusa po swój Kościół, </a:t>
            </a:r>
            <a:r>
              <a:rPr lang="pl-PL" altLang="pl-PL" sz="1600" b="1" dirty="0"/>
              <a:t>zmartwychwstanie </a:t>
            </a:r>
            <a:r>
              <a:rPr lang="pl-PL" altLang="pl-PL" sz="1600" dirty="0"/>
              <a:t>umarłych w Chrystusie.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pl-PL" altLang="pl-PL" sz="1600" dirty="0"/>
              <a:t>#T. </a:t>
            </a:r>
            <a:r>
              <a:rPr lang="pl-PL" altLang="pl-PL" sz="1600" b="1" dirty="0"/>
              <a:t>Trybunał Chrystusowy</a:t>
            </a:r>
            <a:r>
              <a:rPr lang="pl-PL" altLang="pl-PL" sz="1600" dirty="0"/>
              <a:t> - rozliczenie sług, przydział nowych ubrań, wesele Baranka.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pl-PL" altLang="pl-PL" sz="1600" dirty="0"/>
              <a:t>#6. </a:t>
            </a:r>
            <a:r>
              <a:rPr lang="pl-PL" altLang="pl-PL" sz="1600" b="1" dirty="0"/>
              <a:t>Przyjście</a:t>
            </a:r>
            <a:r>
              <a:rPr lang="pl-PL" altLang="pl-PL" sz="1600" dirty="0"/>
              <a:t> Pana Jezusa z Kościołem „</a:t>
            </a:r>
            <a:r>
              <a:rPr lang="pl-PL" altLang="pl-PL" sz="1600" i="1" dirty="0"/>
              <a:t>w chwale</a:t>
            </a:r>
            <a:r>
              <a:rPr lang="pl-PL" altLang="pl-PL" sz="1600" dirty="0"/>
              <a:t>”.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pl-PL" altLang="pl-PL" sz="1600" dirty="0"/>
              <a:t>#7. </a:t>
            </a:r>
            <a:r>
              <a:rPr lang="pl-PL" altLang="pl-PL" sz="1600" b="1" dirty="0"/>
              <a:t>Ustanowienie</a:t>
            </a:r>
            <a:r>
              <a:rPr lang="pl-PL" altLang="pl-PL" sz="1600" dirty="0"/>
              <a:t> Królestwa Mesjasza.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pl-PL" altLang="pl-PL" sz="1600" dirty="0"/>
              <a:t>#K. Ostatni </a:t>
            </a:r>
            <a:r>
              <a:rPr lang="pl-PL" altLang="pl-PL" sz="1600" b="1" dirty="0"/>
              <a:t>bunt</a:t>
            </a:r>
            <a:r>
              <a:rPr lang="pl-PL" altLang="pl-PL" sz="1600" dirty="0"/>
              <a:t> zwiedzionych przez uwolnionego Szatana ludzi.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pl-PL" altLang="pl-PL" sz="1600" dirty="0"/>
              <a:t>#S. </a:t>
            </a:r>
            <a:r>
              <a:rPr lang="pl-PL" altLang="pl-PL" sz="1600" b="1" dirty="0"/>
              <a:t>Zmartwychwstanie</a:t>
            </a:r>
            <a:r>
              <a:rPr lang="pl-PL" altLang="pl-PL" sz="1600" dirty="0"/>
              <a:t> i </a:t>
            </a:r>
            <a:r>
              <a:rPr lang="pl-PL" altLang="pl-PL" sz="1600" b="1" dirty="0"/>
              <a:t>sąd</a:t>
            </a:r>
            <a:r>
              <a:rPr lang="pl-PL" altLang="pl-PL" sz="1600" dirty="0"/>
              <a:t> - osądzenie uczynków.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pl-PL" altLang="pl-PL" sz="1600" dirty="0"/>
              <a:t>#N. Nowe Niebo i </a:t>
            </a:r>
            <a:r>
              <a:rPr lang="pl-PL" altLang="pl-PL" sz="1600" b="1" dirty="0"/>
              <a:t>Nowa</a:t>
            </a:r>
            <a:r>
              <a:rPr lang="pl-PL" altLang="pl-PL" sz="1600" dirty="0"/>
              <a:t> </a:t>
            </a:r>
            <a:r>
              <a:rPr lang="pl-PL" altLang="pl-PL" sz="1600" b="1" dirty="0"/>
              <a:t>Ziemia.</a:t>
            </a:r>
          </a:p>
        </p:txBody>
      </p:sp>
      <p:sp>
        <p:nvSpPr>
          <p:cNvPr id="66" name="Romb 65"/>
          <p:cNvSpPr/>
          <p:nvPr/>
        </p:nvSpPr>
        <p:spPr bwMode="auto">
          <a:xfrm>
            <a:off x="6953433" y="2311495"/>
            <a:ext cx="349250" cy="355600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T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10048681" y="3827836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68" name="Sześcian 67"/>
          <p:cNvSpPr/>
          <p:nvPr/>
        </p:nvSpPr>
        <p:spPr>
          <a:xfrm>
            <a:off x="10805920" y="3030911"/>
            <a:ext cx="528637" cy="527050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9" name="Oval 25"/>
          <p:cNvSpPr>
            <a:spLocks noChangeArrowheads="1"/>
          </p:cNvSpPr>
          <p:nvPr/>
        </p:nvSpPr>
        <p:spPr bwMode="auto">
          <a:xfrm>
            <a:off x="10631763" y="2877298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N</a:t>
            </a:r>
          </a:p>
        </p:txBody>
      </p:sp>
      <p:sp>
        <p:nvSpPr>
          <p:cNvPr id="94" name="Line 5"/>
          <p:cNvSpPr>
            <a:spLocks noChangeShapeType="1"/>
          </p:cNvSpPr>
          <p:nvPr/>
        </p:nvSpPr>
        <p:spPr bwMode="auto">
          <a:xfrm flipV="1">
            <a:off x="10504293" y="3277094"/>
            <a:ext cx="500376" cy="49631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9422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Abstrakt - działania Pana Jezusa na ziemi</a:t>
            </a:r>
          </a:p>
        </p:txBody>
      </p:sp>
      <p:sp>
        <p:nvSpPr>
          <p:cNvPr id="56" name="Line 4"/>
          <p:cNvSpPr>
            <a:spLocks noChangeShapeType="1"/>
          </p:cNvSpPr>
          <p:nvPr/>
        </p:nvSpPr>
        <p:spPr bwMode="auto">
          <a:xfrm>
            <a:off x="3810000" y="2195513"/>
            <a:ext cx="263683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1" name="Freeform 8"/>
          <p:cNvSpPr>
            <a:spLocks/>
          </p:cNvSpPr>
          <p:nvPr/>
        </p:nvSpPr>
        <p:spPr bwMode="auto">
          <a:xfrm>
            <a:off x="6453187" y="2195513"/>
            <a:ext cx="385765" cy="773112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3" name="Line 10"/>
          <p:cNvSpPr>
            <a:spLocks noChangeShapeType="1"/>
          </p:cNvSpPr>
          <p:nvPr/>
        </p:nvSpPr>
        <p:spPr bwMode="auto">
          <a:xfrm rot="-5400000">
            <a:off x="3086100" y="2932113"/>
            <a:ext cx="1447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5" name="Line 12"/>
          <p:cNvSpPr>
            <a:spLocks noChangeShapeType="1"/>
          </p:cNvSpPr>
          <p:nvPr/>
        </p:nvSpPr>
        <p:spPr bwMode="auto">
          <a:xfrm rot="5400000" flipV="1">
            <a:off x="2057400" y="2957513"/>
            <a:ext cx="1371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6" name="Line 13"/>
          <p:cNvSpPr>
            <a:spLocks noChangeShapeType="1"/>
          </p:cNvSpPr>
          <p:nvPr/>
        </p:nvSpPr>
        <p:spPr bwMode="auto">
          <a:xfrm>
            <a:off x="2819400" y="3643313"/>
            <a:ext cx="5334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7" name="Line 14"/>
          <p:cNvSpPr>
            <a:spLocks noChangeShapeType="1"/>
          </p:cNvSpPr>
          <p:nvPr/>
        </p:nvSpPr>
        <p:spPr bwMode="auto">
          <a:xfrm rot="5400000" flipV="1">
            <a:off x="7454106" y="2905919"/>
            <a:ext cx="144303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8" name="Line 15"/>
          <p:cNvSpPr>
            <a:spLocks noChangeShapeType="1"/>
          </p:cNvSpPr>
          <p:nvPr/>
        </p:nvSpPr>
        <p:spPr bwMode="auto">
          <a:xfrm>
            <a:off x="6838953" y="2195513"/>
            <a:ext cx="1336674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auto">
          <a:xfrm>
            <a:off x="2057400" y="2201863"/>
            <a:ext cx="685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2" name="Line 22"/>
          <p:cNvSpPr>
            <a:spLocks noChangeShapeType="1"/>
          </p:cNvSpPr>
          <p:nvPr/>
        </p:nvSpPr>
        <p:spPr bwMode="auto">
          <a:xfrm>
            <a:off x="8199438" y="3643313"/>
            <a:ext cx="2300396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9" name="Line 31"/>
          <p:cNvSpPr>
            <a:spLocks noChangeShapeType="1"/>
          </p:cNvSpPr>
          <p:nvPr/>
        </p:nvSpPr>
        <p:spPr bwMode="auto">
          <a:xfrm>
            <a:off x="3352800" y="3643314"/>
            <a:ext cx="0" cy="7254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0" name="Line 32"/>
          <p:cNvSpPr>
            <a:spLocks noChangeShapeType="1"/>
          </p:cNvSpPr>
          <p:nvPr/>
        </p:nvSpPr>
        <p:spPr bwMode="auto">
          <a:xfrm>
            <a:off x="3352800" y="4368800"/>
            <a:ext cx="228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1" name="Line 33"/>
          <p:cNvSpPr>
            <a:spLocks noChangeShapeType="1"/>
          </p:cNvSpPr>
          <p:nvPr/>
        </p:nvSpPr>
        <p:spPr bwMode="auto">
          <a:xfrm flipV="1">
            <a:off x="3581400" y="3643314"/>
            <a:ext cx="0" cy="7254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2" name="Line 34"/>
          <p:cNvSpPr>
            <a:spLocks noChangeShapeType="1"/>
          </p:cNvSpPr>
          <p:nvPr/>
        </p:nvSpPr>
        <p:spPr bwMode="auto">
          <a:xfrm>
            <a:off x="3581400" y="3656013"/>
            <a:ext cx="228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64" name="Line 7"/>
          <p:cNvSpPr>
            <a:spLocks noChangeShapeType="1"/>
          </p:cNvSpPr>
          <p:nvPr/>
        </p:nvSpPr>
        <p:spPr bwMode="auto">
          <a:xfrm>
            <a:off x="6543676" y="2043113"/>
            <a:ext cx="1808163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65" name="Line 9"/>
          <p:cNvSpPr>
            <a:spLocks noChangeShapeType="1"/>
          </p:cNvSpPr>
          <p:nvPr/>
        </p:nvSpPr>
        <p:spPr bwMode="auto">
          <a:xfrm rot="-5400000">
            <a:off x="6306221" y="2543969"/>
            <a:ext cx="849312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66" name="Line 17"/>
          <p:cNvSpPr>
            <a:spLocks noChangeShapeType="1"/>
          </p:cNvSpPr>
          <p:nvPr/>
        </p:nvSpPr>
        <p:spPr bwMode="auto">
          <a:xfrm rot="5400000" flipV="1">
            <a:off x="7475538" y="2919413"/>
            <a:ext cx="1752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67" name="Line 23"/>
          <p:cNvSpPr>
            <a:spLocks noChangeShapeType="1"/>
          </p:cNvSpPr>
          <p:nvPr/>
        </p:nvSpPr>
        <p:spPr bwMode="auto">
          <a:xfrm>
            <a:off x="8351839" y="3795713"/>
            <a:ext cx="197983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8" name="Line 10"/>
          <p:cNvSpPr>
            <a:spLocks noChangeShapeType="1"/>
          </p:cNvSpPr>
          <p:nvPr/>
        </p:nvSpPr>
        <p:spPr bwMode="auto">
          <a:xfrm rot="16200000" flipV="1">
            <a:off x="6327496" y="3414558"/>
            <a:ext cx="813595" cy="904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9" name="Line 10"/>
          <p:cNvSpPr>
            <a:spLocks noChangeShapeType="1"/>
          </p:cNvSpPr>
          <p:nvPr/>
        </p:nvSpPr>
        <p:spPr bwMode="auto">
          <a:xfrm rot="16200000" flipV="1">
            <a:off x="6018245" y="3595291"/>
            <a:ext cx="1151732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97" name="Line 10"/>
          <p:cNvSpPr>
            <a:spLocks noChangeShapeType="1"/>
          </p:cNvSpPr>
          <p:nvPr/>
        </p:nvSpPr>
        <p:spPr bwMode="auto">
          <a:xfrm rot="16200000" flipV="1">
            <a:off x="6156326" y="2533651"/>
            <a:ext cx="849312" cy="20637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 dirty="0">
              <a:latin typeface="Arial" charset="0"/>
            </a:endParaRPr>
          </a:p>
        </p:txBody>
      </p:sp>
      <p:sp>
        <p:nvSpPr>
          <p:cNvPr id="116" name="Line 21"/>
          <p:cNvSpPr>
            <a:spLocks noChangeShapeType="1"/>
          </p:cNvSpPr>
          <p:nvPr/>
        </p:nvSpPr>
        <p:spPr bwMode="auto">
          <a:xfrm>
            <a:off x="1309162" y="2201863"/>
            <a:ext cx="685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23" name="Line 5"/>
          <p:cNvSpPr>
            <a:spLocks noChangeShapeType="1"/>
          </p:cNvSpPr>
          <p:nvPr/>
        </p:nvSpPr>
        <p:spPr bwMode="auto">
          <a:xfrm>
            <a:off x="4033839" y="3805238"/>
            <a:ext cx="2713037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grpSp>
        <p:nvGrpSpPr>
          <p:cNvPr id="26" name="Grupa 25"/>
          <p:cNvGrpSpPr/>
          <p:nvPr/>
        </p:nvGrpSpPr>
        <p:grpSpPr>
          <a:xfrm>
            <a:off x="9294848" y="1921242"/>
            <a:ext cx="2388438" cy="900246"/>
            <a:chOff x="8729052" y="3653745"/>
            <a:chExt cx="3032963" cy="1143179"/>
          </a:xfrm>
        </p:grpSpPr>
        <p:sp>
          <p:nvSpPr>
            <p:cNvPr id="27" name="Line 6"/>
            <p:cNvSpPr>
              <a:spLocks noChangeShapeType="1"/>
            </p:cNvSpPr>
            <p:nvPr/>
          </p:nvSpPr>
          <p:spPr bwMode="auto">
            <a:xfrm>
              <a:off x="10931208" y="4475283"/>
              <a:ext cx="830807" cy="1"/>
            </a:xfrm>
            <a:prstGeom prst="line">
              <a:avLst/>
            </a:prstGeom>
            <a:noFill/>
            <a:ln w="57150">
              <a:solidFill>
                <a:srgbClr val="AD8B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endParaRPr lang="pl-PL" sz="1200"/>
            </a:p>
          </p:txBody>
        </p:sp>
        <p:sp>
          <p:nvSpPr>
            <p:cNvPr id="28" name="Line 5"/>
            <p:cNvSpPr>
              <a:spLocks noChangeShapeType="1"/>
            </p:cNvSpPr>
            <p:nvPr/>
          </p:nvSpPr>
          <p:spPr bwMode="auto">
            <a:xfrm flipV="1">
              <a:off x="10931208" y="4691538"/>
              <a:ext cx="830807" cy="1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endParaRPr lang="pl-PL" sz="1200"/>
            </a:p>
          </p:txBody>
        </p:sp>
        <p:sp>
          <p:nvSpPr>
            <p:cNvPr id="29" name="Line 6"/>
            <p:cNvSpPr>
              <a:spLocks noChangeShapeType="1"/>
            </p:cNvSpPr>
            <p:nvPr/>
          </p:nvSpPr>
          <p:spPr bwMode="auto">
            <a:xfrm flipV="1">
              <a:off x="10931208" y="4255659"/>
              <a:ext cx="830807" cy="3370"/>
            </a:xfrm>
            <a:prstGeom prst="line">
              <a:avLst/>
            </a:prstGeom>
            <a:noFill/>
            <a:ln w="57150">
              <a:solidFill>
                <a:srgbClr val="2D892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endParaRPr lang="pl-PL" sz="1200">
                <a:latin typeface="Arial" charset="0"/>
              </a:endParaRPr>
            </a:p>
          </p:txBody>
        </p:sp>
        <p:sp>
          <p:nvSpPr>
            <p:cNvPr id="30" name="Line 13"/>
            <p:cNvSpPr>
              <a:spLocks noChangeShapeType="1"/>
            </p:cNvSpPr>
            <p:nvPr/>
          </p:nvSpPr>
          <p:spPr bwMode="auto">
            <a:xfrm flipV="1">
              <a:off x="10931208" y="4032661"/>
              <a:ext cx="830807" cy="6742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 sz="1200">
                <a:latin typeface="Arial" charset="0"/>
              </a:endParaRPr>
            </a:p>
          </p:txBody>
        </p:sp>
        <p:sp>
          <p:nvSpPr>
            <p:cNvPr id="31" name="pole tekstowe 1"/>
            <p:cNvSpPr txBox="1">
              <a:spLocks noChangeArrowheads="1"/>
            </p:cNvSpPr>
            <p:nvPr/>
          </p:nvSpPr>
          <p:spPr bwMode="auto">
            <a:xfrm>
              <a:off x="8729052" y="3653745"/>
              <a:ext cx="2308776" cy="1143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050" b="1" dirty="0"/>
                <a:t>Legenda: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050" dirty="0"/>
                <a:t>Pan Jezus Chrystus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050" dirty="0"/>
                <a:t>Lud Izraela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050" dirty="0"/>
                <a:t>Ludzie na ziemi - poganie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050" dirty="0"/>
                <a:t>Kościół </a:t>
              </a:r>
              <a:r>
                <a:rPr lang="mr-IN" altLang="pl-PL" sz="1050" dirty="0"/>
                <a:t>–</a:t>
              </a:r>
              <a:r>
                <a:rPr lang="pl-PL" altLang="pl-PL" sz="1050" dirty="0"/>
                <a:t> Ciało Chrystusa</a:t>
              </a:r>
            </a:p>
          </p:txBody>
        </p:sp>
      </p:grpSp>
      <p:grpSp>
        <p:nvGrpSpPr>
          <p:cNvPr id="32" name="Grupa 31"/>
          <p:cNvGrpSpPr/>
          <p:nvPr/>
        </p:nvGrpSpPr>
        <p:grpSpPr>
          <a:xfrm>
            <a:off x="2925662" y="2807299"/>
            <a:ext cx="429376" cy="655918"/>
            <a:chOff x="2957194" y="2798382"/>
            <a:chExt cx="419732" cy="641186"/>
          </a:xfrm>
        </p:grpSpPr>
        <p:sp>
          <p:nvSpPr>
            <p:cNvPr id="33" name="Line 32"/>
            <p:cNvSpPr>
              <a:spLocks noChangeShapeType="1"/>
            </p:cNvSpPr>
            <p:nvPr/>
          </p:nvSpPr>
          <p:spPr bwMode="auto">
            <a:xfrm>
              <a:off x="2957194" y="3002294"/>
              <a:ext cx="419732" cy="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auto">
            <a:xfrm flipV="1">
              <a:off x="3167060" y="2798382"/>
              <a:ext cx="1" cy="641186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2069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grpSp>
        <p:nvGrpSpPr>
          <p:cNvPr id="5" name="Grupa 4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40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2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3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3" name="Sześcian 2"/>
          <p:cNvSpPr/>
          <p:nvPr/>
        </p:nvSpPr>
        <p:spPr>
          <a:xfrm>
            <a:off x="9151939" y="2909888"/>
            <a:ext cx="528637" cy="527050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35" name="Line 5"/>
          <p:cNvSpPr>
            <a:spLocks noChangeShapeType="1"/>
          </p:cNvSpPr>
          <p:nvPr/>
        </p:nvSpPr>
        <p:spPr bwMode="auto">
          <a:xfrm flipV="1">
            <a:off x="9105901" y="3265488"/>
            <a:ext cx="212725" cy="43815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Jezus a życie człowieka</a:t>
            </a:r>
            <a:endParaRPr lang="pl-PL" dirty="0"/>
          </a:p>
        </p:txBody>
      </p:sp>
      <p:sp>
        <p:nvSpPr>
          <p:cNvPr id="53" name="PoleTekstowe 52"/>
          <p:cNvSpPr txBox="1"/>
          <p:nvPr/>
        </p:nvSpPr>
        <p:spPr>
          <a:xfrm>
            <a:off x="105106" y="4466899"/>
            <a:ext cx="83221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/>
              <a:t>Wierzę w (</a:t>
            </a:r>
            <a:r>
              <a:rPr lang="mr-IN" i="1" dirty="0" smtClean="0"/>
              <a:t>…</a:t>
            </a:r>
            <a:r>
              <a:rPr lang="pl-PL" i="1" dirty="0" smtClean="0"/>
              <a:t>) Pana </a:t>
            </a:r>
            <a:r>
              <a:rPr lang="pl-PL" i="1" dirty="0"/>
              <a:t>Jezusa Chrystusa, Syna Bożego jednorodzonego, </a:t>
            </a:r>
            <a:r>
              <a:rPr lang="pl-PL" i="1" dirty="0" smtClean="0"/>
              <a:t>który z Ojca jest (1) zrodzony przed wszystkimi wiekami. (</a:t>
            </a:r>
            <a:r>
              <a:rPr lang="mr-IN" i="1" dirty="0" smtClean="0"/>
              <a:t>…</a:t>
            </a:r>
            <a:r>
              <a:rPr lang="pl-PL" i="1" dirty="0" smtClean="0"/>
              <a:t>) a przez Niego (2) wszystko się stało. </a:t>
            </a:r>
          </a:p>
          <a:p>
            <a:r>
              <a:rPr lang="pl-PL" i="1" dirty="0" smtClean="0"/>
              <a:t>On </a:t>
            </a:r>
            <a:r>
              <a:rPr lang="pl-PL" i="1" dirty="0"/>
              <a:t>to dla nas ludzi i dla naszego zbawienia </a:t>
            </a:r>
            <a:r>
              <a:rPr lang="pl-PL" i="1" dirty="0" smtClean="0"/>
              <a:t>(3) zstąpił </a:t>
            </a:r>
            <a:r>
              <a:rPr lang="pl-PL" i="1" dirty="0"/>
              <a:t>z nieba i za sprawą Ducha Świętego przyjął ciało z Maryi Dziewicy i stał się człowiekiem. </a:t>
            </a:r>
            <a:endParaRPr lang="pl-PL" i="1" dirty="0" smtClean="0"/>
          </a:p>
          <a:p>
            <a:r>
              <a:rPr lang="pl-PL" i="1" dirty="0" smtClean="0"/>
              <a:t>(4) Ukrzyżowany </a:t>
            </a:r>
            <a:r>
              <a:rPr lang="pl-PL" i="1" dirty="0"/>
              <a:t>również za nas, pod Poncjuszem Piłatem został umęczony i </a:t>
            </a:r>
            <a:r>
              <a:rPr lang="pl-PL" i="1" dirty="0" smtClean="0"/>
              <a:t>(5) pogrzebany</a:t>
            </a:r>
            <a:r>
              <a:rPr lang="pl-PL" i="1" dirty="0"/>
              <a:t>. </a:t>
            </a:r>
            <a:r>
              <a:rPr lang="pl-PL" i="1" dirty="0" smtClean="0"/>
              <a:t>(6) Zmartwychwstał </a:t>
            </a:r>
            <a:r>
              <a:rPr lang="pl-PL" i="1" dirty="0"/>
              <a:t>trzeciego dnia jak oznajmia Pismo. </a:t>
            </a:r>
            <a:endParaRPr lang="pl-PL" i="1" dirty="0" smtClean="0"/>
          </a:p>
          <a:p>
            <a:r>
              <a:rPr lang="pl-PL" i="1" dirty="0" smtClean="0"/>
              <a:t>(7) Wstąpił </a:t>
            </a:r>
            <a:r>
              <a:rPr lang="pl-PL" i="1" dirty="0"/>
              <a:t>do nieba; </a:t>
            </a:r>
            <a:r>
              <a:rPr lang="pl-PL" i="1" dirty="0" smtClean="0"/>
              <a:t>siedzi </a:t>
            </a:r>
            <a:r>
              <a:rPr lang="pl-PL" i="1" dirty="0"/>
              <a:t>po prawicy Ojca. I </a:t>
            </a:r>
            <a:r>
              <a:rPr lang="pl-PL" i="1" dirty="0" smtClean="0"/>
              <a:t>(8) powtórnie </a:t>
            </a:r>
            <a:r>
              <a:rPr lang="pl-PL" i="1" dirty="0"/>
              <a:t>przyjdzie w chwale sądzić żywych i umarłych; a Królestwu Jego nie będzie końca.</a:t>
            </a:r>
          </a:p>
        </p:txBody>
      </p:sp>
      <p:sp>
        <p:nvSpPr>
          <p:cNvPr id="34" name="Line 4"/>
          <p:cNvSpPr>
            <a:spLocks noChangeShapeType="1"/>
          </p:cNvSpPr>
          <p:nvPr/>
        </p:nvSpPr>
        <p:spPr bwMode="auto">
          <a:xfrm>
            <a:off x="3797302" y="2503489"/>
            <a:ext cx="1903413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5" name="Line 14"/>
          <p:cNvSpPr>
            <a:spLocks noChangeShapeType="1"/>
          </p:cNvSpPr>
          <p:nvPr/>
        </p:nvSpPr>
        <p:spPr bwMode="auto">
          <a:xfrm rot="5400000" flipV="1">
            <a:off x="6456364" y="3036889"/>
            <a:ext cx="10826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6" name="Line 15"/>
          <p:cNvSpPr>
            <a:spLocks noChangeShapeType="1"/>
          </p:cNvSpPr>
          <p:nvPr/>
        </p:nvSpPr>
        <p:spPr bwMode="auto">
          <a:xfrm>
            <a:off x="6048377" y="2503489"/>
            <a:ext cx="9493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7" name="AutoShape 2"/>
          <p:cNvSpPr>
            <a:spLocks noChangeArrowheads="1"/>
          </p:cNvSpPr>
          <p:nvPr/>
        </p:nvSpPr>
        <p:spPr bwMode="auto">
          <a:xfrm>
            <a:off x="7056440" y="3146425"/>
            <a:ext cx="1370806" cy="608015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  <a:ex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Królestwo Mesjasza</a:t>
            </a:r>
          </a:p>
        </p:txBody>
      </p:sp>
      <p:sp>
        <p:nvSpPr>
          <p:cNvPr id="39" name="Line 22"/>
          <p:cNvSpPr>
            <a:spLocks noChangeShapeType="1"/>
          </p:cNvSpPr>
          <p:nvPr/>
        </p:nvSpPr>
        <p:spPr bwMode="auto">
          <a:xfrm>
            <a:off x="7015163" y="3589338"/>
            <a:ext cx="20701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1" name="Line 10"/>
          <p:cNvSpPr>
            <a:spLocks noChangeShapeType="1"/>
          </p:cNvSpPr>
          <p:nvPr/>
        </p:nvSpPr>
        <p:spPr bwMode="auto">
          <a:xfrm rot="-5400000">
            <a:off x="3124262" y="3064059"/>
            <a:ext cx="1137016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4" name="Line 12"/>
          <p:cNvSpPr>
            <a:spLocks noChangeShapeType="1"/>
          </p:cNvSpPr>
          <p:nvPr/>
        </p:nvSpPr>
        <p:spPr bwMode="auto">
          <a:xfrm rot="5400000">
            <a:off x="2085049" y="3074571"/>
            <a:ext cx="1086216" cy="437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5" name="Line 13"/>
          <p:cNvSpPr>
            <a:spLocks noChangeShapeType="1"/>
          </p:cNvSpPr>
          <p:nvPr/>
        </p:nvSpPr>
        <p:spPr bwMode="auto">
          <a:xfrm>
            <a:off x="2702170" y="3619867"/>
            <a:ext cx="5334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6" name="Line 21"/>
          <p:cNvSpPr>
            <a:spLocks noChangeShapeType="1"/>
          </p:cNvSpPr>
          <p:nvPr/>
        </p:nvSpPr>
        <p:spPr bwMode="auto">
          <a:xfrm>
            <a:off x="1863237" y="2503489"/>
            <a:ext cx="685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7" name="Line 31"/>
          <p:cNvSpPr>
            <a:spLocks noChangeShapeType="1"/>
          </p:cNvSpPr>
          <p:nvPr/>
        </p:nvSpPr>
        <p:spPr bwMode="auto">
          <a:xfrm>
            <a:off x="3235570" y="3619868"/>
            <a:ext cx="0" cy="7254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8" name="Line 32"/>
          <p:cNvSpPr>
            <a:spLocks noChangeShapeType="1"/>
          </p:cNvSpPr>
          <p:nvPr/>
        </p:nvSpPr>
        <p:spPr bwMode="auto">
          <a:xfrm>
            <a:off x="3235570" y="4345354"/>
            <a:ext cx="228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9" name="Line 33"/>
          <p:cNvSpPr>
            <a:spLocks noChangeShapeType="1"/>
          </p:cNvSpPr>
          <p:nvPr/>
        </p:nvSpPr>
        <p:spPr bwMode="auto">
          <a:xfrm flipV="1">
            <a:off x="3464170" y="3619868"/>
            <a:ext cx="0" cy="7254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0" name="Line 34"/>
          <p:cNvSpPr>
            <a:spLocks noChangeShapeType="1"/>
          </p:cNvSpPr>
          <p:nvPr/>
        </p:nvSpPr>
        <p:spPr bwMode="auto">
          <a:xfrm>
            <a:off x="3464170" y="3632567"/>
            <a:ext cx="228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9" name="Line 21"/>
          <p:cNvSpPr>
            <a:spLocks noChangeShapeType="1"/>
          </p:cNvSpPr>
          <p:nvPr/>
        </p:nvSpPr>
        <p:spPr bwMode="auto">
          <a:xfrm>
            <a:off x="1114999" y="2503489"/>
            <a:ext cx="685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grpSp>
        <p:nvGrpSpPr>
          <p:cNvPr id="6" name="Grupa 5"/>
          <p:cNvGrpSpPr/>
          <p:nvPr/>
        </p:nvGrpSpPr>
        <p:grpSpPr>
          <a:xfrm>
            <a:off x="2925662" y="2807299"/>
            <a:ext cx="429376" cy="655918"/>
            <a:chOff x="2957194" y="2798382"/>
            <a:chExt cx="419732" cy="641186"/>
          </a:xfrm>
        </p:grpSpPr>
        <p:sp>
          <p:nvSpPr>
            <p:cNvPr id="60" name="Line 32"/>
            <p:cNvSpPr>
              <a:spLocks noChangeShapeType="1"/>
            </p:cNvSpPr>
            <p:nvPr/>
          </p:nvSpPr>
          <p:spPr bwMode="auto">
            <a:xfrm>
              <a:off x="2957194" y="3002294"/>
              <a:ext cx="419732" cy="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61" name="Line 32"/>
            <p:cNvSpPr>
              <a:spLocks noChangeShapeType="1"/>
            </p:cNvSpPr>
            <p:nvPr/>
          </p:nvSpPr>
          <p:spPr bwMode="auto">
            <a:xfrm flipV="1">
              <a:off x="3167060" y="2798382"/>
              <a:ext cx="1" cy="641186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</p:grpSp>
      <p:sp>
        <p:nvSpPr>
          <p:cNvPr id="54" name="Oval 26"/>
          <p:cNvSpPr>
            <a:spLocks noChangeArrowheads="1"/>
          </p:cNvSpPr>
          <p:nvPr/>
        </p:nvSpPr>
        <p:spPr bwMode="auto">
          <a:xfrm>
            <a:off x="3020482" y="4202254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5</a:t>
            </a:r>
          </a:p>
        </p:txBody>
      </p:sp>
      <p:sp>
        <p:nvSpPr>
          <p:cNvPr id="55" name="Oval 28"/>
          <p:cNvSpPr>
            <a:spLocks noChangeArrowheads="1"/>
          </p:cNvSpPr>
          <p:nvPr/>
        </p:nvSpPr>
        <p:spPr bwMode="auto">
          <a:xfrm>
            <a:off x="1014986" y="2188534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1</a:t>
            </a:r>
          </a:p>
        </p:txBody>
      </p:sp>
      <p:sp>
        <p:nvSpPr>
          <p:cNvPr id="56" name="Oval 29"/>
          <p:cNvSpPr>
            <a:spLocks noChangeArrowheads="1"/>
          </p:cNvSpPr>
          <p:nvPr/>
        </p:nvSpPr>
        <p:spPr bwMode="auto">
          <a:xfrm>
            <a:off x="2906955" y="3396128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4</a:t>
            </a:r>
          </a:p>
        </p:txBody>
      </p:sp>
      <p:sp>
        <p:nvSpPr>
          <p:cNvPr id="57" name="Oval 30"/>
          <p:cNvSpPr>
            <a:spLocks noChangeArrowheads="1"/>
          </p:cNvSpPr>
          <p:nvPr/>
        </p:nvSpPr>
        <p:spPr bwMode="auto">
          <a:xfrm>
            <a:off x="1677767" y="2212973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2</a:t>
            </a:r>
          </a:p>
        </p:txBody>
      </p:sp>
      <p:sp>
        <p:nvSpPr>
          <p:cNvPr id="58" name="Oval 29"/>
          <p:cNvSpPr>
            <a:spLocks noChangeArrowheads="1"/>
          </p:cNvSpPr>
          <p:nvPr/>
        </p:nvSpPr>
        <p:spPr bwMode="auto">
          <a:xfrm>
            <a:off x="2349744" y="3396129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3</a:t>
            </a:r>
          </a:p>
        </p:txBody>
      </p:sp>
      <p:sp>
        <p:nvSpPr>
          <p:cNvPr id="63" name="Oval 26"/>
          <p:cNvSpPr>
            <a:spLocks noChangeArrowheads="1"/>
          </p:cNvSpPr>
          <p:nvPr/>
        </p:nvSpPr>
        <p:spPr bwMode="auto">
          <a:xfrm>
            <a:off x="3358573" y="3396129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6</a:t>
            </a:r>
          </a:p>
        </p:txBody>
      </p:sp>
      <p:sp>
        <p:nvSpPr>
          <p:cNvPr id="64" name="Oval 26"/>
          <p:cNvSpPr>
            <a:spLocks noChangeArrowheads="1"/>
          </p:cNvSpPr>
          <p:nvPr/>
        </p:nvSpPr>
        <p:spPr bwMode="auto">
          <a:xfrm>
            <a:off x="3579069" y="2264472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 smtClean="0">
                <a:latin typeface="Arial" charset="0"/>
              </a:rPr>
              <a:t>7</a:t>
            </a:r>
            <a:endParaRPr lang="pl-PL" sz="1200" b="1" dirty="0">
              <a:latin typeface="Arial" charset="0"/>
            </a:endParaRPr>
          </a:p>
        </p:txBody>
      </p:sp>
      <p:sp>
        <p:nvSpPr>
          <p:cNvPr id="65" name="Oval 26"/>
          <p:cNvSpPr>
            <a:spLocks noChangeArrowheads="1"/>
          </p:cNvSpPr>
          <p:nvPr/>
        </p:nvSpPr>
        <p:spPr bwMode="auto">
          <a:xfrm>
            <a:off x="6704807" y="3396863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8</a:t>
            </a:r>
          </a:p>
        </p:txBody>
      </p:sp>
      <p:sp>
        <p:nvSpPr>
          <p:cNvPr id="66" name="Text Box 4"/>
          <p:cNvSpPr txBox="1">
            <a:spLocks noChangeArrowheads="1"/>
          </p:cNvSpPr>
          <p:nvPr/>
        </p:nvSpPr>
        <p:spPr bwMode="auto">
          <a:xfrm>
            <a:off x="8212138" y="5163040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dirty="0"/>
              <a:t>Jezioro ognia</a:t>
            </a:r>
          </a:p>
        </p:txBody>
      </p:sp>
    </p:spTree>
    <p:extLst>
      <p:ext uri="{BB962C8B-B14F-4D97-AF65-F5344CB8AC3E}">
        <p14:creationId xmlns:p14="http://schemas.microsoft.com/office/powerpoint/2010/main" val="1702962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grpSp>
        <p:nvGrpSpPr>
          <p:cNvPr id="5" name="Grupa 4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40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2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3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3" name="Sześcian 2"/>
          <p:cNvSpPr/>
          <p:nvPr/>
        </p:nvSpPr>
        <p:spPr>
          <a:xfrm>
            <a:off x="9151939" y="2909888"/>
            <a:ext cx="528637" cy="527050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35" name="Line 5"/>
          <p:cNvSpPr>
            <a:spLocks noChangeShapeType="1"/>
          </p:cNvSpPr>
          <p:nvPr/>
        </p:nvSpPr>
        <p:spPr bwMode="auto">
          <a:xfrm flipV="1">
            <a:off x="9105901" y="3265488"/>
            <a:ext cx="212725" cy="43815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Jezus a życie człowieka</a:t>
            </a:r>
            <a:endParaRPr lang="pl-PL" dirty="0"/>
          </a:p>
        </p:txBody>
      </p:sp>
      <p:sp>
        <p:nvSpPr>
          <p:cNvPr id="53" name="PoleTekstowe 52"/>
          <p:cNvSpPr txBox="1"/>
          <p:nvPr/>
        </p:nvSpPr>
        <p:spPr>
          <a:xfrm>
            <a:off x="493984" y="4834758"/>
            <a:ext cx="91865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Ważne punkty w życiu człowieka:</a:t>
            </a:r>
          </a:p>
          <a:p>
            <a:r>
              <a:rPr lang="pl-PL" dirty="0"/>
              <a:t>#1. Człowiek się rodzi</a:t>
            </a:r>
          </a:p>
          <a:p>
            <a:r>
              <a:rPr lang="pl-PL" dirty="0"/>
              <a:t>#2. Człowiek żyje na ziemi.</a:t>
            </a:r>
          </a:p>
          <a:p>
            <a:r>
              <a:rPr lang="pl-PL" dirty="0"/>
              <a:t>#3. Człowiek umiera zstępując do krainy umarłych (hebr. </a:t>
            </a:r>
            <a:r>
              <a:rPr lang="pl-PL" i="1" dirty="0" err="1"/>
              <a:t>szeol</a:t>
            </a:r>
            <a:r>
              <a:rPr lang="pl-PL" dirty="0"/>
              <a:t>, gr. </a:t>
            </a:r>
            <a:r>
              <a:rPr lang="pl-PL" i="1" dirty="0"/>
              <a:t>hades</a:t>
            </a:r>
            <a:r>
              <a:rPr lang="pl-PL" dirty="0"/>
              <a:t>).</a:t>
            </a:r>
          </a:p>
          <a:p>
            <a:r>
              <a:rPr lang="pl-PL" dirty="0"/>
              <a:t>#4. Człowiek zmartwychwstaje.</a:t>
            </a:r>
          </a:p>
          <a:p>
            <a:r>
              <a:rPr lang="pl-PL" dirty="0"/>
              <a:t>#5. Zmartwychwstały staje przez Wielkim Białym Tronem gdzie otrzymuje sprawiedliwy wyrok.</a:t>
            </a:r>
          </a:p>
        </p:txBody>
      </p:sp>
      <p:sp>
        <p:nvSpPr>
          <p:cNvPr id="34" name="Line 4"/>
          <p:cNvSpPr>
            <a:spLocks noChangeShapeType="1"/>
          </p:cNvSpPr>
          <p:nvPr/>
        </p:nvSpPr>
        <p:spPr bwMode="auto">
          <a:xfrm>
            <a:off x="3797302" y="2503489"/>
            <a:ext cx="1903413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5" name="Line 14"/>
          <p:cNvSpPr>
            <a:spLocks noChangeShapeType="1"/>
          </p:cNvSpPr>
          <p:nvPr/>
        </p:nvSpPr>
        <p:spPr bwMode="auto">
          <a:xfrm rot="5400000" flipV="1">
            <a:off x="6456364" y="3036889"/>
            <a:ext cx="10826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6" name="Line 15"/>
          <p:cNvSpPr>
            <a:spLocks noChangeShapeType="1"/>
          </p:cNvSpPr>
          <p:nvPr/>
        </p:nvSpPr>
        <p:spPr bwMode="auto">
          <a:xfrm>
            <a:off x="6048377" y="2503489"/>
            <a:ext cx="9493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7" name="AutoShape 2"/>
          <p:cNvSpPr>
            <a:spLocks noChangeArrowheads="1"/>
          </p:cNvSpPr>
          <p:nvPr/>
        </p:nvSpPr>
        <p:spPr bwMode="auto">
          <a:xfrm>
            <a:off x="7056440" y="3146425"/>
            <a:ext cx="1370806" cy="608015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  <a:ex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Królestwo Mesjasza</a:t>
            </a:r>
          </a:p>
        </p:txBody>
      </p:sp>
      <p:sp>
        <p:nvSpPr>
          <p:cNvPr id="39" name="Line 22"/>
          <p:cNvSpPr>
            <a:spLocks noChangeShapeType="1"/>
          </p:cNvSpPr>
          <p:nvPr/>
        </p:nvSpPr>
        <p:spPr bwMode="auto">
          <a:xfrm>
            <a:off x="7015163" y="3589338"/>
            <a:ext cx="20701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1" name="Line 10"/>
          <p:cNvSpPr>
            <a:spLocks noChangeShapeType="1"/>
          </p:cNvSpPr>
          <p:nvPr/>
        </p:nvSpPr>
        <p:spPr bwMode="auto">
          <a:xfrm rot="-5400000">
            <a:off x="3124262" y="3064059"/>
            <a:ext cx="1137016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4" name="Line 12"/>
          <p:cNvSpPr>
            <a:spLocks noChangeShapeType="1"/>
          </p:cNvSpPr>
          <p:nvPr/>
        </p:nvSpPr>
        <p:spPr bwMode="auto">
          <a:xfrm rot="5400000">
            <a:off x="2085049" y="3074571"/>
            <a:ext cx="1086216" cy="437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5" name="Line 13"/>
          <p:cNvSpPr>
            <a:spLocks noChangeShapeType="1"/>
          </p:cNvSpPr>
          <p:nvPr/>
        </p:nvSpPr>
        <p:spPr bwMode="auto">
          <a:xfrm>
            <a:off x="2702170" y="3619867"/>
            <a:ext cx="5334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6" name="Line 21"/>
          <p:cNvSpPr>
            <a:spLocks noChangeShapeType="1"/>
          </p:cNvSpPr>
          <p:nvPr/>
        </p:nvSpPr>
        <p:spPr bwMode="auto">
          <a:xfrm>
            <a:off x="1863237" y="2503489"/>
            <a:ext cx="685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7" name="Line 31"/>
          <p:cNvSpPr>
            <a:spLocks noChangeShapeType="1"/>
          </p:cNvSpPr>
          <p:nvPr/>
        </p:nvSpPr>
        <p:spPr bwMode="auto">
          <a:xfrm>
            <a:off x="3235570" y="3619868"/>
            <a:ext cx="0" cy="7254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8" name="Line 32"/>
          <p:cNvSpPr>
            <a:spLocks noChangeShapeType="1"/>
          </p:cNvSpPr>
          <p:nvPr/>
        </p:nvSpPr>
        <p:spPr bwMode="auto">
          <a:xfrm>
            <a:off x="3235570" y="4345354"/>
            <a:ext cx="228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9" name="Line 33"/>
          <p:cNvSpPr>
            <a:spLocks noChangeShapeType="1"/>
          </p:cNvSpPr>
          <p:nvPr/>
        </p:nvSpPr>
        <p:spPr bwMode="auto">
          <a:xfrm flipV="1">
            <a:off x="3464170" y="3619868"/>
            <a:ext cx="0" cy="7254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0" name="Line 34"/>
          <p:cNvSpPr>
            <a:spLocks noChangeShapeType="1"/>
          </p:cNvSpPr>
          <p:nvPr/>
        </p:nvSpPr>
        <p:spPr bwMode="auto">
          <a:xfrm>
            <a:off x="3464170" y="3632567"/>
            <a:ext cx="228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9" name="Line 21"/>
          <p:cNvSpPr>
            <a:spLocks noChangeShapeType="1"/>
          </p:cNvSpPr>
          <p:nvPr/>
        </p:nvSpPr>
        <p:spPr bwMode="auto">
          <a:xfrm>
            <a:off x="1114999" y="2503489"/>
            <a:ext cx="685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grpSp>
        <p:nvGrpSpPr>
          <p:cNvPr id="6" name="Grupa 5"/>
          <p:cNvGrpSpPr/>
          <p:nvPr/>
        </p:nvGrpSpPr>
        <p:grpSpPr>
          <a:xfrm>
            <a:off x="2925662" y="2807299"/>
            <a:ext cx="429376" cy="655918"/>
            <a:chOff x="2957194" y="2798382"/>
            <a:chExt cx="419732" cy="641186"/>
          </a:xfrm>
        </p:grpSpPr>
        <p:sp>
          <p:nvSpPr>
            <p:cNvPr id="60" name="Line 32"/>
            <p:cNvSpPr>
              <a:spLocks noChangeShapeType="1"/>
            </p:cNvSpPr>
            <p:nvPr/>
          </p:nvSpPr>
          <p:spPr bwMode="auto">
            <a:xfrm>
              <a:off x="2957194" y="3002294"/>
              <a:ext cx="419732" cy="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61" name="Line 32"/>
            <p:cNvSpPr>
              <a:spLocks noChangeShapeType="1"/>
            </p:cNvSpPr>
            <p:nvPr/>
          </p:nvSpPr>
          <p:spPr bwMode="auto">
            <a:xfrm flipV="1">
              <a:off x="3167060" y="2798382"/>
              <a:ext cx="1" cy="641186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</p:grp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8212138" y="5163040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dirty="0"/>
              <a:t>Jezioro ognia</a:t>
            </a:r>
          </a:p>
        </p:txBody>
      </p:sp>
    </p:spTree>
    <p:extLst>
      <p:ext uri="{BB962C8B-B14F-4D97-AF65-F5344CB8AC3E}">
        <p14:creationId xmlns:p14="http://schemas.microsoft.com/office/powerpoint/2010/main" val="21194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ytuł 6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Część #3</a:t>
            </a:r>
            <a:br>
              <a:rPr lang="pl-PL" dirty="0" smtClean="0"/>
            </a:br>
            <a:r>
              <a:rPr lang="pl-PL" dirty="0" smtClean="0"/>
              <a:t>Słowo prawdy: Szeroka droga, która prowadzi na zatracenie.</a:t>
            </a:r>
            <a:endParaRPr lang="pl-PL" dirty="0"/>
          </a:p>
        </p:txBody>
      </p:sp>
      <p:sp>
        <p:nvSpPr>
          <p:cNvPr id="63" name="Symbol zastępczy tekstu 62"/>
          <p:cNvSpPr>
            <a:spLocks noGrp="1"/>
          </p:cNvSpPr>
          <p:nvPr>
            <p:ph type="body" idx="1"/>
          </p:nvPr>
        </p:nvSpPr>
        <p:spPr>
          <a:xfrm>
            <a:off x="3798276" y="4589463"/>
            <a:ext cx="7549173" cy="1500187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pl-PL" dirty="0" smtClean="0"/>
              <a:t>Wchodźcie przez ciasną bramę. </a:t>
            </a:r>
          </a:p>
          <a:p>
            <a:pPr algn="l"/>
            <a:r>
              <a:rPr lang="pl-PL" dirty="0" smtClean="0"/>
              <a:t>	Bo szeroka jest brama i przestronna ta droga, która prowadzi do zguby, </a:t>
            </a:r>
            <a:br>
              <a:rPr lang="pl-PL" dirty="0" smtClean="0"/>
            </a:br>
            <a:r>
              <a:rPr lang="pl-PL" dirty="0" smtClean="0"/>
              <a:t>		a wielu jest takich, którzy przez nią wchodzą.</a:t>
            </a:r>
          </a:p>
          <a:p>
            <a:pPr algn="l"/>
            <a:r>
              <a:rPr lang="pl-PL" dirty="0" smtClean="0"/>
              <a:t>	Jakże ciasna jest brama i wąska droga, która prowadzi do życia, </a:t>
            </a:r>
            <a:br>
              <a:rPr lang="pl-PL" dirty="0" smtClean="0"/>
            </a:br>
            <a:r>
              <a:rPr lang="pl-PL" dirty="0" smtClean="0"/>
              <a:t>		a mało jest takich, którzy ją znajdują!</a:t>
            </a:r>
          </a:p>
          <a:p>
            <a:pPr algn="l"/>
            <a:r>
              <a:rPr lang="pl-PL" dirty="0" smtClean="0"/>
              <a:t>						(Mt 7:13-14)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7070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Życie człowieka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1" name="Oval 26"/>
          <p:cNvSpPr>
            <a:spLocks noChangeArrowheads="1"/>
          </p:cNvSpPr>
          <p:nvPr/>
        </p:nvSpPr>
        <p:spPr bwMode="auto">
          <a:xfrm>
            <a:off x="8486775" y="3464200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5</a:t>
            </a:r>
          </a:p>
        </p:txBody>
      </p:sp>
      <p:sp>
        <p:nvSpPr>
          <p:cNvPr id="32" name="Oval 28"/>
          <p:cNvSpPr>
            <a:spLocks noChangeArrowheads="1"/>
          </p:cNvSpPr>
          <p:nvPr/>
        </p:nvSpPr>
        <p:spPr bwMode="auto">
          <a:xfrm>
            <a:off x="3381145" y="3841752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1</a:t>
            </a:r>
          </a:p>
        </p:txBody>
      </p:sp>
      <p:sp>
        <p:nvSpPr>
          <p:cNvPr id="33" name="Oval 29"/>
          <p:cNvSpPr>
            <a:spLocks noChangeArrowheads="1"/>
          </p:cNvSpPr>
          <p:nvPr/>
        </p:nvSpPr>
        <p:spPr bwMode="auto">
          <a:xfrm>
            <a:off x="8227220" y="4078180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4</a:t>
            </a:r>
          </a:p>
        </p:txBody>
      </p:sp>
      <p:sp>
        <p:nvSpPr>
          <p:cNvPr id="34" name="Oval 30"/>
          <p:cNvSpPr>
            <a:spLocks noChangeArrowheads="1"/>
          </p:cNvSpPr>
          <p:nvPr/>
        </p:nvSpPr>
        <p:spPr bwMode="auto">
          <a:xfrm>
            <a:off x="4418012" y="3958431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2</a:t>
            </a:r>
          </a:p>
        </p:txBody>
      </p:sp>
      <p:sp>
        <p:nvSpPr>
          <p:cNvPr id="35" name="Oval 29"/>
          <p:cNvSpPr>
            <a:spLocks noChangeArrowheads="1"/>
          </p:cNvSpPr>
          <p:nvPr/>
        </p:nvSpPr>
        <p:spPr bwMode="auto">
          <a:xfrm>
            <a:off x="5559971" y="4022726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3</a:t>
            </a:r>
          </a:p>
        </p:txBody>
      </p:sp>
      <p:sp>
        <p:nvSpPr>
          <p:cNvPr id="25" name="PoleTekstowe 24"/>
          <p:cNvSpPr txBox="1"/>
          <p:nvPr/>
        </p:nvSpPr>
        <p:spPr>
          <a:xfrm>
            <a:off x="240762" y="4722213"/>
            <a:ext cx="11937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Ważne punkty w życiu człowieka: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/>
              <a:t>Człowiek się rodzi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/>
              <a:t>Żyje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/>
              <a:t>Umiera zstępując do krainy umarłych (hebr. </a:t>
            </a:r>
            <a:r>
              <a:rPr lang="pl-PL" sz="2000" dirty="0" err="1"/>
              <a:t>szeol</a:t>
            </a:r>
            <a:r>
              <a:rPr lang="pl-PL" sz="2000" dirty="0"/>
              <a:t>, gr. hades).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/>
              <a:t>Człowiek zmartwychwstaje.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/>
              <a:t>Zmartwychwstały staje przez Wielkim Białym Tronem gdzie otrzymuje sprawiedliwy wyrok.</a:t>
            </a:r>
          </a:p>
        </p:txBody>
      </p:sp>
    </p:spTree>
    <p:extLst>
      <p:ext uri="{BB962C8B-B14F-4D97-AF65-F5344CB8AC3E}">
        <p14:creationId xmlns:p14="http://schemas.microsoft.com/office/powerpoint/2010/main" val="1562784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dirty="0" err="1"/>
              <a:t>Topic</a:t>
            </a:r>
            <a:r>
              <a:rPr lang="pl-PL" dirty="0"/>
              <a:t>: Nadzieja ucznia Jezusa - wideokonferencja S.D.P</a:t>
            </a:r>
          </a:p>
          <a:p>
            <a:r>
              <a:rPr lang="pl-PL" dirty="0"/>
              <a:t>Time: </a:t>
            </a:r>
            <a:r>
              <a:rPr lang="pl-PL" dirty="0" err="1"/>
              <a:t>Apr</a:t>
            </a:r>
            <a:r>
              <a:rPr lang="pl-PL" dirty="0"/>
              <a:t> 6, 2020 06:00 PM </a:t>
            </a:r>
            <a:r>
              <a:rPr lang="pl-PL" dirty="0" err="1"/>
              <a:t>Warsaw</a:t>
            </a:r>
            <a:endParaRPr lang="pl-PL" dirty="0"/>
          </a:p>
          <a:p>
            <a:r>
              <a:rPr lang="pl-PL" dirty="0"/>
              <a:t>        </a:t>
            </a:r>
            <a:r>
              <a:rPr lang="pl-PL" dirty="0" err="1"/>
              <a:t>Every</a:t>
            </a:r>
            <a:r>
              <a:rPr lang="pl-PL" dirty="0"/>
              <a:t> </a:t>
            </a:r>
            <a:r>
              <a:rPr lang="pl-PL" dirty="0" err="1"/>
              <a:t>week</a:t>
            </a:r>
            <a:r>
              <a:rPr lang="pl-PL" dirty="0"/>
              <a:t> on Mon, 1 </a:t>
            </a:r>
            <a:r>
              <a:rPr lang="pl-PL" dirty="0" err="1"/>
              <a:t>occurrence</a:t>
            </a:r>
            <a:r>
              <a:rPr lang="pl-PL" dirty="0"/>
              <a:t>(s)</a:t>
            </a:r>
          </a:p>
          <a:p>
            <a:r>
              <a:rPr lang="pl-PL" dirty="0"/>
              <a:t>        </a:t>
            </a:r>
            <a:r>
              <a:rPr lang="pl-PL" dirty="0" err="1"/>
              <a:t>Apr</a:t>
            </a:r>
            <a:r>
              <a:rPr lang="pl-PL" dirty="0"/>
              <a:t> 6, 2020 06:00 PM</a:t>
            </a:r>
          </a:p>
          <a:p>
            <a:r>
              <a:rPr lang="pl-PL" dirty="0" err="1"/>
              <a:t>Please</a:t>
            </a:r>
            <a:r>
              <a:rPr lang="pl-PL" dirty="0"/>
              <a:t> </a:t>
            </a:r>
            <a:r>
              <a:rPr lang="pl-PL" dirty="0" err="1"/>
              <a:t>download</a:t>
            </a:r>
            <a:r>
              <a:rPr lang="pl-PL" dirty="0"/>
              <a:t> and import the </a:t>
            </a:r>
            <a:r>
              <a:rPr lang="pl-PL" dirty="0" err="1"/>
              <a:t>following</a:t>
            </a:r>
            <a:r>
              <a:rPr lang="pl-PL" dirty="0"/>
              <a:t> </a:t>
            </a:r>
            <a:r>
              <a:rPr lang="pl-PL" dirty="0" err="1"/>
              <a:t>iCalendar</a:t>
            </a:r>
            <a:r>
              <a:rPr lang="pl-PL" dirty="0"/>
              <a:t> (.</a:t>
            </a:r>
            <a:r>
              <a:rPr lang="pl-PL" dirty="0" err="1"/>
              <a:t>ics</a:t>
            </a:r>
            <a:r>
              <a:rPr lang="pl-PL" dirty="0"/>
              <a:t>) </a:t>
            </a:r>
            <a:r>
              <a:rPr lang="pl-PL" dirty="0" err="1"/>
              <a:t>files</a:t>
            </a:r>
            <a:r>
              <a:rPr lang="pl-PL" dirty="0"/>
              <a:t> to </a:t>
            </a:r>
            <a:r>
              <a:rPr lang="pl-PL" dirty="0" err="1"/>
              <a:t>your</a:t>
            </a:r>
            <a:r>
              <a:rPr lang="pl-PL" dirty="0"/>
              <a:t> </a:t>
            </a:r>
            <a:r>
              <a:rPr lang="pl-PL" dirty="0" err="1"/>
              <a:t>calendar</a:t>
            </a:r>
            <a:r>
              <a:rPr lang="pl-PL" dirty="0"/>
              <a:t> system.</a:t>
            </a:r>
          </a:p>
          <a:p>
            <a:r>
              <a:rPr lang="pl-PL" dirty="0" err="1"/>
              <a:t>Weekly</a:t>
            </a:r>
            <a:r>
              <a:rPr lang="pl-PL" dirty="0"/>
              <a:t>: </a:t>
            </a:r>
            <a:r>
              <a:rPr lang="pl-PL" dirty="0" err="1"/>
              <a:t>https</a:t>
            </a:r>
            <a:r>
              <a:rPr lang="pl-PL" dirty="0"/>
              <a:t>://</a:t>
            </a:r>
            <a:r>
              <a:rPr lang="pl-PL" dirty="0" err="1"/>
              <a:t>zoom.us</a:t>
            </a:r>
            <a:r>
              <a:rPr lang="pl-PL" dirty="0"/>
              <a:t>/</a:t>
            </a:r>
            <a:r>
              <a:rPr lang="pl-PL" dirty="0" err="1"/>
              <a:t>meeting</a:t>
            </a:r>
            <a:r>
              <a:rPr lang="pl-PL" dirty="0"/>
              <a:t>/tJcrc-ivpzMq0cxMfLhQNjCLvzyXDm9VIA/</a:t>
            </a:r>
            <a:r>
              <a:rPr lang="pl-PL" dirty="0" err="1"/>
              <a:t>ics?icsToken</a:t>
            </a:r>
            <a:r>
              <a:rPr lang="pl-PL" dirty="0"/>
              <a:t>=98tyKuCrqD8rHd2dsF39UbQqW4X7buHMkyFNso5bsBfULSpwThXsL9pmP-tJOfmB</a:t>
            </a:r>
          </a:p>
          <a:p>
            <a:r>
              <a:rPr lang="pl-PL" dirty="0"/>
              <a:t/>
            </a:r>
            <a:br>
              <a:rPr lang="pl-PL" dirty="0"/>
            </a:br>
            <a:endParaRPr lang="pl-PL" dirty="0"/>
          </a:p>
          <a:p>
            <a:r>
              <a:rPr lang="pl-PL" dirty="0" err="1"/>
              <a:t>Join</a:t>
            </a:r>
            <a:r>
              <a:rPr lang="pl-PL" dirty="0"/>
              <a:t> Zoom Meeting</a:t>
            </a:r>
          </a:p>
          <a:p>
            <a:r>
              <a:rPr lang="pl-PL" dirty="0" err="1"/>
              <a:t>https</a:t>
            </a:r>
            <a:r>
              <a:rPr lang="pl-PL" dirty="0"/>
              <a:t>://</a:t>
            </a:r>
            <a:r>
              <a:rPr lang="pl-PL" dirty="0" err="1"/>
              <a:t>zoom.us</a:t>
            </a:r>
            <a:r>
              <a:rPr lang="pl-PL" dirty="0"/>
              <a:t>/j/936417980</a:t>
            </a:r>
          </a:p>
          <a:p>
            <a:endParaRPr lang="pl-PL" dirty="0"/>
          </a:p>
          <a:p>
            <a:r>
              <a:rPr lang="pl-PL" dirty="0"/>
              <a:t>Meeting ID: 936 417 </a:t>
            </a:r>
            <a:r>
              <a:rPr lang="pl-PL" dirty="0" smtClean="0"/>
              <a:t>980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2934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Człowiek się rodzi i żyje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8" name="pole tekstowe 59"/>
          <p:cNvSpPr txBox="1">
            <a:spLocks noChangeArrowheads="1"/>
          </p:cNvSpPr>
          <p:nvPr/>
        </p:nvSpPr>
        <p:spPr bwMode="auto">
          <a:xfrm>
            <a:off x="386805" y="4414079"/>
            <a:ext cx="911597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800" i="1" dirty="0">
                <a:solidFill>
                  <a:srgbClr val="C00000"/>
                </a:solidFill>
              </a:rPr>
              <a:t>Ty bowiem utworzyłeś moje nerki, Ty utkałeś mnie w łonie mej matki.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800" i="1" dirty="0">
                <a:solidFill>
                  <a:srgbClr val="C00000"/>
                </a:solidFill>
              </a:rPr>
              <a:t>Dziękuję Ci, że mnie stworzyłeś tak cudownie, </a:t>
            </a:r>
            <a:br>
              <a:rPr lang="pl-PL" altLang="x-none" sz="1800" i="1" dirty="0">
                <a:solidFill>
                  <a:srgbClr val="C00000"/>
                </a:solidFill>
              </a:rPr>
            </a:br>
            <a:r>
              <a:rPr lang="pl-PL" altLang="x-none" sz="1800" i="1" dirty="0">
                <a:solidFill>
                  <a:srgbClr val="C00000"/>
                </a:solidFill>
              </a:rPr>
              <a:t>godne podziwu są Twoje dzieła. </a:t>
            </a:r>
            <a:br>
              <a:rPr lang="pl-PL" altLang="x-none" sz="1800" i="1" dirty="0">
                <a:solidFill>
                  <a:srgbClr val="C00000"/>
                </a:solidFill>
              </a:rPr>
            </a:br>
            <a:r>
              <a:rPr lang="pl-PL" altLang="x-none" sz="1800" i="1" dirty="0">
                <a:solidFill>
                  <a:srgbClr val="C00000"/>
                </a:solidFill>
              </a:rPr>
              <a:t>I dobrze znasz moją duszę, nie tajna Ci moja istota, </a:t>
            </a:r>
            <a:br>
              <a:rPr lang="pl-PL" altLang="x-none" sz="1800" i="1" dirty="0">
                <a:solidFill>
                  <a:srgbClr val="C00000"/>
                </a:solidFill>
              </a:rPr>
            </a:br>
            <a:r>
              <a:rPr lang="pl-PL" altLang="x-none" sz="1800" i="1" dirty="0">
                <a:solidFill>
                  <a:srgbClr val="C00000"/>
                </a:solidFill>
              </a:rPr>
              <a:t>kiedy w ukryciu powstawałem, utkany w głębi ziemi.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800" i="1" dirty="0">
                <a:solidFill>
                  <a:srgbClr val="C00000"/>
                </a:solidFill>
              </a:rPr>
              <a:t>Mnie w zalążku widziały Twoje oczy </a:t>
            </a:r>
            <a:br>
              <a:rPr lang="pl-PL" altLang="x-none" sz="1800" i="1" dirty="0">
                <a:solidFill>
                  <a:srgbClr val="C00000"/>
                </a:solidFill>
              </a:rPr>
            </a:br>
            <a:r>
              <a:rPr lang="pl-PL" altLang="x-none" sz="1800" i="1" dirty="0">
                <a:solidFill>
                  <a:srgbClr val="C00000"/>
                </a:solidFill>
              </a:rPr>
              <a:t>i w Twojej księdze zostały spisane wszystkie dni, które zostały przeznaczone, </a:t>
            </a:r>
            <a:br>
              <a:rPr lang="pl-PL" altLang="x-none" sz="1800" i="1" dirty="0">
                <a:solidFill>
                  <a:srgbClr val="C00000"/>
                </a:solidFill>
              </a:rPr>
            </a:br>
            <a:r>
              <a:rPr lang="pl-PL" altLang="x-none" sz="1800" i="1" dirty="0">
                <a:solidFill>
                  <a:srgbClr val="C00000"/>
                </a:solidFill>
              </a:rPr>
              <a:t>chociaż żaden z nich jeszcze nie nastał. (Psalm 139, </a:t>
            </a:r>
            <a:r>
              <a:rPr lang="pl-PL" altLang="x-none" sz="1800" i="1" dirty="0" err="1">
                <a:solidFill>
                  <a:srgbClr val="C00000"/>
                </a:solidFill>
              </a:rPr>
              <a:t>bt</a:t>
            </a:r>
            <a:r>
              <a:rPr lang="pl-PL" altLang="x-none" sz="1800" i="1" dirty="0">
                <a:solidFill>
                  <a:srgbClr val="C00000"/>
                </a:solidFill>
              </a:rPr>
              <a:t>)</a:t>
            </a:r>
          </a:p>
        </p:txBody>
      </p:sp>
      <p:cxnSp>
        <p:nvCxnSpPr>
          <p:cNvPr id="15" name="Łącznik prosty ze strzałką 14"/>
          <p:cNvCxnSpPr/>
          <p:nvPr/>
        </p:nvCxnSpPr>
        <p:spPr>
          <a:xfrm flipV="1">
            <a:off x="2314575" y="3954954"/>
            <a:ext cx="1130057" cy="459125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wój pionowy 20"/>
          <p:cNvSpPr/>
          <p:nvPr/>
        </p:nvSpPr>
        <p:spPr>
          <a:xfrm rot="21338265">
            <a:off x="417761" y="2129698"/>
            <a:ext cx="638902" cy="838320"/>
          </a:xfrm>
          <a:prstGeom prst="verticalScroll">
            <a:avLst>
              <a:gd name="adj" fmla="val 2031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x-none" sz="2800" b="1" dirty="0">
                <a:solidFill>
                  <a:schemeClr val="tx1"/>
                </a:solidFill>
              </a:rPr>
              <a:t>§</a:t>
            </a:r>
            <a:endParaRPr lang="pl-PL" altLang="x-non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007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Człowiek umiera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8" name="pole tekstowe 59"/>
          <p:cNvSpPr txBox="1">
            <a:spLocks noChangeArrowheads="1"/>
          </p:cNvSpPr>
          <p:nvPr/>
        </p:nvSpPr>
        <p:spPr bwMode="auto">
          <a:xfrm>
            <a:off x="157122" y="5407700"/>
            <a:ext cx="911597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800" i="1" dirty="0">
                <a:solidFill>
                  <a:srgbClr val="C00000"/>
                </a:solidFill>
              </a:rPr>
              <a:t>Ponieważ posłuchałeś swojej żony i zjadłeś z drzewa, o którym ci powiedziałem: Nie wolno ci z niego jeść! (</a:t>
            </a:r>
            <a:r>
              <a:rPr lang="mr-IN" altLang="x-none" sz="1800" i="1" dirty="0">
                <a:solidFill>
                  <a:srgbClr val="C00000"/>
                </a:solidFill>
              </a:rPr>
              <a:t>…</a:t>
            </a:r>
            <a:r>
              <a:rPr lang="pl-PL" altLang="x-none" sz="1800" i="1" dirty="0">
                <a:solidFill>
                  <a:srgbClr val="C00000"/>
                </a:solidFill>
              </a:rPr>
              <a:t>) </a:t>
            </a:r>
            <a:r>
              <a:rPr lang="pl-PL" altLang="x-none" sz="1800" i="1" u="sng" dirty="0">
                <a:solidFill>
                  <a:srgbClr val="C00000"/>
                </a:solidFill>
              </a:rPr>
              <a:t>powrócisz do ziemi, gdyż z niej zostałeś wzięty — </a:t>
            </a:r>
            <a:r>
              <a:rPr lang="pl-PL" altLang="x-none" sz="1800" b="1" i="1" u="sng" dirty="0">
                <a:solidFill>
                  <a:srgbClr val="C00000"/>
                </a:solidFill>
              </a:rPr>
              <a:t>bo jesteś prochem i obrócisz się w proch</a:t>
            </a:r>
            <a:r>
              <a:rPr lang="pl-PL" altLang="x-none" sz="1800" i="1" dirty="0">
                <a:solidFill>
                  <a:srgbClr val="C00000"/>
                </a:solidFill>
              </a:rPr>
              <a:t>.  (Gen 3:17)</a:t>
            </a:r>
          </a:p>
        </p:txBody>
      </p:sp>
      <p:cxnSp>
        <p:nvCxnSpPr>
          <p:cNvPr id="19" name="Łącznik prosty ze strzałką 18"/>
          <p:cNvCxnSpPr/>
          <p:nvPr/>
        </p:nvCxnSpPr>
        <p:spPr>
          <a:xfrm flipV="1">
            <a:off x="4357688" y="4204365"/>
            <a:ext cx="905674" cy="1128049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wój pionowy 19"/>
          <p:cNvSpPr/>
          <p:nvPr/>
        </p:nvSpPr>
        <p:spPr>
          <a:xfrm rot="21338265">
            <a:off x="417761" y="2129698"/>
            <a:ext cx="638902" cy="838320"/>
          </a:xfrm>
          <a:prstGeom prst="verticalScroll">
            <a:avLst>
              <a:gd name="adj" fmla="val 2031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x-none" sz="2800" b="1" dirty="0">
                <a:solidFill>
                  <a:schemeClr val="tx1"/>
                </a:solidFill>
              </a:rPr>
              <a:t>§</a:t>
            </a:r>
            <a:endParaRPr lang="pl-PL" altLang="x-non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4531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Zejście do </a:t>
            </a:r>
            <a:r>
              <a:rPr lang="pl-PL" altLang="pl-PL" dirty="0" err="1"/>
              <a:t>szeolu</a:t>
            </a:r>
            <a:r>
              <a:rPr lang="pl-PL" altLang="pl-PL" dirty="0"/>
              <a:t> (gr. hades)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cxnSp>
        <p:nvCxnSpPr>
          <p:cNvPr id="31" name="Łącznik prosty ze strzałką 30"/>
          <p:cNvCxnSpPr/>
          <p:nvPr/>
        </p:nvCxnSpPr>
        <p:spPr>
          <a:xfrm flipV="1">
            <a:off x="5417028" y="4357834"/>
            <a:ext cx="905674" cy="1128049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Tekstowe 18"/>
          <p:cNvSpPr txBox="1"/>
          <p:nvPr/>
        </p:nvSpPr>
        <p:spPr>
          <a:xfrm>
            <a:off x="206299" y="5434589"/>
            <a:ext cx="91865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Nie wierzę w to co naucza Hollywood!</a:t>
            </a:r>
          </a:p>
          <a:p>
            <a:r>
              <a:rPr lang="pl-PL" sz="2800" dirty="0"/>
              <a:t>Obce niech będą dla mnie koncepcje platońskie.</a:t>
            </a:r>
          </a:p>
          <a:p>
            <a:r>
              <a:rPr lang="pl-PL" sz="2800" dirty="0"/>
              <a:t>Wierzę Biblii!</a:t>
            </a:r>
          </a:p>
        </p:txBody>
      </p:sp>
      <p:sp>
        <p:nvSpPr>
          <p:cNvPr id="18" name="Zwój pionowy 17"/>
          <p:cNvSpPr/>
          <p:nvPr/>
        </p:nvSpPr>
        <p:spPr>
          <a:xfrm rot="21338265">
            <a:off x="417761" y="2129698"/>
            <a:ext cx="638902" cy="838320"/>
          </a:xfrm>
          <a:prstGeom prst="verticalScroll">
            <a:avLst>
              <a:gd name="adj" fmla="val 2031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x-none" sz="2800" b="1" dirty="0">
                <a:solidFill>
                  <a:schemeClr val="tx1"/>
                </a:solidFill>
              </a:rPr>
              <a:t>§</a:t>
            </a:r>
            <a:endParaRPr lang="pl-PL" altLang="x-non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73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Zmartwychwstanie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cxnSp>
        <p:nvCxnSpPr>
          <p:cNvPr id="31" name="Łącznik prosty ze strzałką 30"/>
          <p:cNvCxnSpPr/>
          <p:nvPr/>
        </p:nvCxnSpPr>
        <p:spPr>
          <a:xfrm flipH="1" flipV="1">
            <a:off x="8408237" y="4244658"/>
            <a:ext cx="347840" cy="1032336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Tekstowe 18"/>
          <p:cNvSpPr txBox="1"/>
          <p:nvPr/>
        </p:nvSpPr>
        <p:spPr>
          <a:xfrm>
            <a:off x="618674" y="5721455"/>
            <a:ext cx="9186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Wierzę w „</a:t>
            </a:r>
            <a:r>
              <a:rPr lang="pl-PL" sz="2800" i="1" dirty="0"/>
              <a:t>ciała zmartwychwstanie</a:t>
            </a:r>
            <a:r>
              <a:rPr lang="pl-PL" sz="2800" dirty="0"/>
              <a:t>” (</a:t>
            </a:r>
            <a:r>
              <a:rPr lang="mr-IN" sz="2800" dirty="0"/>
              <a:t>…</a:t>
            </a:r>
            <a:r>
              <a:rPr lang="pl-PL" sz="2800" dirty="0"/>
              <a:t>)</a:t>
            </a:r>
          </a:p>
        </p:txBody>
      </p:sp>
      <p:sp>
        <p:nvSpPr>
          <p:cNvPr id="20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21" name="Zwój pionowy 20"/>
          <p:cNvSpPr/>
          <p:nvPr/>
        </p:nvSpPr>
        <p:spPr>
          <a:xfrm rot="21338265">
            <a:off x="417761" y="2129698"/>
            <a:ext cx="638902" cy="838320"/>
          </a:xfrm>
          <a:prstGeom prst="verticalScroll">
            <a:avLst>
              <a:gd name="adj" fmla="val 2031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x-none" sz="2800" b="1" dirty="0">
                <a:solidFill>
                  <a:schemeClr val="tx1"/>
                </a:solidFill>
              </a:rPr>
              <a:t>§</a:t>
            </a:r>
            <a:endParaRPr lang="pl-PL" altLang="x-non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28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dirty="0"/>
              <a:t>I ujrzałem wielki biały tron, </a:t>
            </a:r>
            <a:br>
              <a:rPr lang="pl-PL" altLang="pl-PL" dirty="0"/>
            </a:br>
            <a:r>
              <a:rPr lang="pl-PL" altLang="pl-PL" dirty="0"/>
              <a:t>i zasiadającego na nim</a:t>
            </a:r>
            <a:r>
              <a:rPr lang="mr-IN" altLang="pl-PL" dirty="0"/>
              <a:t>…</a:t>
            </a:r>
            <a:endParaRPr lang="pl-PL" altLang="pl-PL" dirty="0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0" name="pole tekstowe 59"/>
          <p:cNvSpPr txBox="1">
            <a:spLocks noChangeArrowheads="1"/>
          </p:cNvSpPr>
          <p:nvPr/>
        </p:nvSpPr>
        <p:spPr bwMode="auto">
          <a:xfrm>
            <a:off x="117205" y="4397700"/>
            <a:ext cx="797542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sz="1800" i="1" baseline="30000" dirty="0">
                <a:solidFill>
                  <a:srgbClr val="C00000"/>
                </a:solidFill>
              </a:rPr>
              <a:t>(11)</a:t>
            </a:r>
            <a:r>
              <a:rPr lang="pl-PL" sz="1800" i="1" dirty="0">
                <a:solidFill>
                  <a:srgbClr val="C00000"/>
                </a:solidFill>
              </a:rPr>
              <a:t> I widziałem wielki biały tron, i siedzącego na nim, od którego oblicza uciekła ziemia i niebo, i nie znalazło się miejsce dla nich.</a:t>
            </a:r>
            <a:br>
              <a:rPr lang="pl-PL" sz="1800" i="1" dirty="0">
                <a:solidFill>
                  <a:srgbClr val="C00000"/>
                </a:solidFill>
              </a:rPr>
            </a:br>
            <a:r>
              <a:rPr lang="pl-PL" sz="1800" i="1" baseline="30000" dirty="0">
                <a:solidFill>
                  <a:srgbClr val="C00000"/>
                </a:solidFill>
              </a:rPr>
              <a:t>(12)</a:t>
            </a:r>
            <a:r>
              <a:rPr lang="pl-PL" sz="1800" i="1" dirty="0">
                <a:solidFill>
                  <a:srgbClr val="C00000"/>
                </a:solidFill>
              </a:rPr>
              <a:t> I widziałem umarłych, małych i wielkich, stojących przed Bogiem; i zostały otwarte zwoje i inny zwój został otwarty, to jest zwój życia; i umarli z tych, którzy są zapisani w zwojach, zostali </a:t>
            </a:r>
            <a:r>
              <a:rPr lang="pl-PL" sz="1800" b="1" i="1" dirty="0">
                <a:solidFill>
                  <a:srgbClr val="C00000"/>
                </a:solidFill>
              </a:rPr>
              <a:t>osądzeni według swoich czynów</a:t>
            </a:r>
            <a:r>
              <a:rPr lang="pl-PL" sz="1800" i="1" dirty="0">
                <a:solidFill>
                  <a:srgbClr val="C00000"/>
                </a:solidFill>
              </a:rPr>
              <a:t>.</a:t>
            </a:r>
            <a:br>
              <a:rPr lang="pl-PL" sz="1800" i="1" dirty="0">
                <a:solidFill>
                  <a:srgbClr val="C00000"/>
                </a:solidFill>
              </a:rPr>
            </a:br>
            <a:r>
              <a:rPr lang="pl-PL" sz="1800" i="1" baseline="30000" dirty="0">
                <a:solidFill>
                  <a:srgbClr val="C00000"/>
                </a:solidFill>
              </a:rPr>
              <a:t>(13)</a:t>
            </a:r>
            <a:r>
              <a:rPr lang="pl-PL" sz="1800" i="1" dirty="0">
                <a:solidFill>
                  <a:srgbClr val="C00000"/>
                </a:solidFill>
              </a:rPr>
              <a:t> I morze wydało umarłych, którzy w nim byli, i Śmierć, i Hades wydały umarłych, którzy w nich byli </a:t>
            </a:r>
            <a:r>
              <a:rPr lang="pl-PL" sz="1800" b="1" i="1" dirty="0">
                <a:solidFill>
                  <a:srgbClr val="C00000"/>
                </a:solidFill>
              </a:rPr>
              <a:t>i zostali osądzeni, każdy według swoich czynów</a:t>
            </a:r>
            <a:r>
              <a:rPr lang="pl-PL" sz="1800" i="1" dirty="0">
                <a:solidFill>
                  <a:srgbClr val="C00000"/>
                </a:solidFill>
              </a:rPr>
              <a:t>.  (</a:t>
            </a:r>
            <a:r>
              <a:rPr lang="pl-PL" sz="1800" i="1" dirty="0" err="1">
                <a:solidFill>
                  <a:srgbClr val="C00000"/>
                </a:solidFill>
              </a:rPr>
              <a:t>Ap</a:t>
            </a:r>
            <a:r>
              <a:rPr lang="pl-PL" sz="1800" i="1" dirty="0">
                <a:solidFill>
                  <a:srgbClr val="C00000"/>
                </a:solidFill>
              </a:rPr>
              <a:t> 20:11nn </a:t>
            </a:r>
            <a:r>
              <a:rPr lang="pl-PL" sz="1800" i="1" dirty="0" err="1">
                <a:solidFill>
                  <a:srgbClr val="C00000"/>
                </a:solidFill>
              </a:rPr>
              <a:t>tpnt</a:t>
            </a:r>
            <a:r>
              <a:rPr lang="pl-PL" sz="1800" i="1" dirty="0">
                <a:solidFill>
                  <a:srgbClr val="C00000"/>
                </a:solidFill>
              </a:rPr>
              <a:t>)</a:t>
            </a:r>
            <a:endParaRPr lang="pl-PL" altLang="x-none" sz="1800" i="1" dirty="0">
              <a:solidFill>
                <a:srgbClr val="C00000"/>
              </a:solidFill>
            </a:endParaRPr>
          </a:p>
        </p:txBody>
      </p:sp>
      <p:cxnSp>
        <p:nvCxnSpPr>
          <p:cNvPr id="31" name="Łącznik prosty ze strzałką 30"/>
          <p:cNvCxnSpPr/>
          <p:nvPr/>
        </p:nvCxnSpPr>
        <p:spPr>
          <a:xfrm flipV="1">
            <a:off x="8297069" y="4284663"/>
            <a:ext cx="272256" cy="1381125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20" name="Zwój pionowy 19"/>
          <p:cNvSpPr/>
          <p:nvPr/>
        </p:nvSpPr>
        <p:spPr>
          <a:xfrm rot="21338265">
            <a:off x="417761" y="2129698"/>
            <a:ext cx="638902" cy="838320"/>
          </a:xfrm>
          <a:prstGeom prst="verticalScroll">
            <a:avLst>
              <a:gd name="adj" fmla="val 2031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x-none" sz="2800" b="1" dirty="0">
                <a:solidFill>
                  <a:schemeClr val="tx1"/>
                </a:solidFill>
              </a:rPr>
              <a:t>§</a:t>
            </a:r>
            <a:endParaRPr lang="pl-PL" altLang="x-non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697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altLang="pl-PL" dirty="0"/>
              <a:t>Człowiek będzie osądzony wg. swoich czynów.</a:t>
            </a:r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" name="Sześcian 2"/>
          <p:cNvSpPr/>
          <p:nvPr/>
        </p:nvSpPr>
        <p:spPr>
          <a:xfrm>
            <a:off x="9151939" y="2909888"/>
            <a:ext cx="528637" cy="527050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35" name="Line 5"/>
          <p:cNvSpPr>
            <a:spLocks noChangeShapeType="1"/>
          </p:cNvSpPr>
          <p:nvPr/>
        </p:nvSpPr>
        <p:spPr bwMode="auto">
          <a:xfrm flipV="1">
            <a:off x="9105901" y="3265488"/>
            <a:ext cx="212725" cy="43815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grpSp>
        <p:nvGrpSpPr>
          <p:cNvPr id="54" name="Grupa 53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55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6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7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30" name="pole tekstowe 59"/>
          <p:cNvSpPr txBox="1">
            <a:spLocks noChangeArrowheads="1"/>
          </p:cNvSpPr>
          <p:nvPr/>
        </p:nvSpPr>
        <p:spPr bwMode="auto">
          <a:xfrm>
            <a:off x="202269" y="4541661"/>
            <a:ext cx="61882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sz="2400" i="1" dirty="0">
                <a:solidFill>
                  <a:srgbClr val="C00000"/>
                </a:solidFill>
              </a:rPr>
              <a:t>A jeśli ktoś nie został znaleziony jako zapisany w </a:t>
            </a:r>
            <a:r>
              <a:rPr lang="pl-PL" sz="2400" i="1" dirty="0" smtClean="0">
                <a:solidFill>
                  <a:srgbClr val="C00000"/>
                </a:solidFill>
              </a:rPr>
              <a:t>księdze życia</a:t>
            </a:r>
            <a:r>
              <a:rPr lang="pl-PL" sz="2400" i="1" dirty="0">
                <a:solidFill>
                  <a:srgbClr val="C00000"/>
                </a:solidFill>
              </a:rPr>
              <a:t>, został wrzucony </a:t>
            </a:r>
            <a:r>
              <a:rPr lang="pl-PL" sz="2400" i="1" dirty="0" smtClean="0">
                <a:solidFill>
                  <a:srgbClr val="C00000"/>
                </a:solidFill>
              </a:rPr>
              <a:t/>
            </a:r>
            <a:br>
              <a:rPr lang="pl-PL" sz="2400" i="1" dirty="0" smtClean="0">
                <a:solidFill>
                  <a:srgbClr val="C00000"/>
                </a:solidFill>
              </a:rPr>
            </a:br>
            <a:r>
              <a:rPr lang="pl-PL" sz="2400" i="1" dirty="0" smtClean="0">
                <a:solidFill>
                  <a:srgbClr val="C00000"/>
                </a:solidFill>
              </a:rPr>
              <a:t>do </a:t>
            </a:r>
            <a:r>
              <a:rPr lang="pl-PL" sz="2400" i="1" dirty="0">
                <a:solidFill>
                  <a:srgbClr val="C00000"/>
                </a:solidFill>
              </a:rPr>
              <a:t>jeziora ognia.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sz="2400" i="1" dirty="0">
                <a:solidFill>
                  <a:srgbClr val="C00000"/>
                </a:solidFill>
              </a:rPr>
              <a:t>(</a:t>
            </a:r>
            <a:r>
              <a:rPr lang="pl-PL" sz="2400" i="1" dirty="0" err="1">
                <a:solidFill>
                  <a:srgbClr val="C00000"/>
                </a:solidFill>
              </a:rPr>
              <a:t>Ap</a:t>
            </a:r>
            <a:r>
              <a:rPr lang="pl-PL" sz="2400" i="1" dirty="0">
                <a:solidFill>
                  <a:srgbClr val="C00000"/>
                </a:solidFill>
              </a:rPr>
              <a:t> 20:15)</a:t>
            </a:r>
            <a:endParaRPr lang="pl-PL" altLang="x-none" sz="2400" i="1" dirty="0">
              <a:solidFill>
                <a:srgbClr val="C00000"/>
              </a:solidFill>
            </a:endParaRPr>
          </a:p>
        </p:txBody>
      </p:sp>
      <p:cxnSp>
        <p:nvCxnSpPr>
          <p:cNvPr id="31" name="Łącznik prosty ze strzałką 30"/>
          <p:cNvCxnSpPr/>
          <p:nvPr/>
        </p:nvCxnSpPr>
        <p:spPr>
          <a:xfrm flipV="1">
            <a:off x="5562601" y="5287151"/>
            <a:ext cx="2417301" cy="619665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wój pionowy 1"/>
          <p:cNvSpPr/>
          <p:nvPr/>
        </p:nvSpPr>
        <p:spPr>
          <a:xfrm rot="21338265">
            <a:off x="147127" y="1288157"/>
            <a:ext cx="2092998" cy="2746277"/>
          </a:xfrm>
          <a:prstGeom prst="verticalScroll">
            <a:avLst>
              <a:gd name="adj" fmla="val 2031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x-none" sz="4000" b="1" dirty="0">
                <a:solidFill>
                  <a:schemeClr val="tx1"/>
                </a:solidFill>
              </a:rPr>
              <a:t>§</a:t>
            </a:r>
            <a:endParaRPr lang="pl-PL" altLang="x-none" b="1" dirty="0">
              <a:solidFill>
                <a:schemeClr val="tx1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x-none" b="1" dirty="0">
                <a:solidFill>
                  <a:schemeClr val="tx1"/>
                </a:solidFill>
              </a:rPr>
              <a:t>Karą za grzech jest śmierć.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x-none" b="1" dirty="0">
                <a:solidFill>
                  <a:schemeClr val="tx1"/>
                </a:solidFill>
              </a:rPr>
              <a:t>(</a:t>
            </a:r>
            <a:r>
              <a:rPr lang="pl-PL" altLang="x-none" b="1" dirty="0" err="1">
                <a:solidFill>
                  <a:schemeClr val="tx1"/>
                </a:solidFill>
              </a:rPr>
              <a:t>Rz</a:t>
            </a:r>
            <a:r>
              <a:rPr lang="pl-PL" altLang="x-none" b="1" dirty="0">
                <a:solidFill>
                  <a:schemeClr val="tx1"/>
                </a:solidFill>
              </a:rPr>
              <a:t> 3:23)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8212138" y="5163040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dirty="0"/>
              <a:t>Jezioro ognia</a:t>
            </a:r>
          </a:p>
        </p:txBody>
      </p:sp>
    </p:spTree>
    <p:extLst>
      <p:ext uri="{BB962C8B-B14F-4D97-AF65-F5344CB8AC3E}">
        <p14:creationId xmlns:p14="http://schemas.microsoft.com/office/powerpoint/2010/main" val="930465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altLang="pl-PL" dirty="0" smtClean="0"/>
              <a:t>A co o tym mówią religie teistyczne?</a:t>
            </a:r>
            <a:endParaRPr lang="pl-PL" altLang="pl-PL" dirty="0"/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" name="Sześcian 2"/>
          <p:cNvSpPr/>
          <p:nvPr/>
        </p:nvSpPr>
        <p:spPr>
          <a:xfrm>
            <a:off x="9151939" y="2909888"/>
            <a:ext cx="528637" cy="527050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35" name="Line 5"/>
          <p:cNvSpPr>
            <a:spLocks noChangeShapeType="1"/>
          </p:cNvSpPr>
          <p:nvPr/>
        </p:nvSpPr>
        <p:spPr bwMode="auto">
          <a:xfrm flipV="1">
            <a:off x="9105901" y="3265488"/>
            <a:ext cx="212725" cy="43815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grpSp>
        <p:nvGrpSpPr>
          <p:cNvPr id="54" name="Grupa 53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55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6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7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2" name="PoleTekstowe 1"/>
          <p:cNvSpPr txBox="1"/>
          <p:nvPr/>
        </p:nvSpPr>
        <p:spPr>
          <a:xfrm>
            <a:off x="409904" y="4645577"/>
            <a:ext cx="91865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Analizowane systemy religijne:</a:t>
            </a:r>
            <a:endParaRPr lang="pl-PL" sz="2400" b="1" dirty="0"/>
          </a:p>
          <a:p>
            <a:pPr marL="342900" indent="-342900">
              <a:buFont typeface="+mj-lt"/>
              <a:buAutoNum type="arabicPeriod"/>
            </a:pPr>
            <a:r>
              <a:rPr lang="pl-PL" sz="2400" dirty="0"/>
              <a:t>Judaizm biblijny (Mojżeszowy</a:t>
            </a:r>
            <a:r>
              <a:rPr lang="pl-PL" sz="2400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dirty="0" smtClean="0"/>
              <a:t>Judaizm rabiniczny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dirty="0" smtClean="0"/>
              <a:t>Islam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dirty="0" smtClean="0"/>
              <a:t>Rzymski katolicyzm</a:t>
            </a:r>
            <a:endParaRPr lang="pl-PL" sz="2400" dirty="0"/>
          </a:p>
        </p:txBody>
      </p:sp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8212138" y="5163040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dirty="0"/>
              <a:t>Jezioro ognia</a:t>
            </a:r>
          </a:p>
        </p:txBody>
      </p:sp>
      <p:pic>
        <p:nvPicPr>
          <p:cNvPr id="42" name="Obraz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89" y="5957046"/>
            <a:ext cx="1512156" cy="682833"/>
          </a:xfrm>
          <a:prstGeom prst="rect">
            <a:avLst/>
          </a:prstGeom>
        </p:spPr>
      </p:pic>
      <p:pic>
        <p:nvPicPr>
          <p:cNvPr id="43" name="Obraz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88" y="5560892"/>
            <a:ext cx="1066186" cy="1270472"/>
          </a:xfrm>
          <a:prstGeom prst="rect">
            <a:avLst/>
          </a:prstGeom>
        </p:spPr>
      </p:pic>
      <p:pic>
        <p:nvPicPr>
          <p:cNvPr id="44" name="Obraz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494" y="5665758"/>
            <a:ext cx="956075" cy="1104798"/>
          </a:xfrm>
          <a:prstGeom prst="rect">
            <a:avLst/>
          </a:prstGeom>
        </p:spPr>
      </p:pic>
      <p:pic>
        <p:nvPicPr>
          <p:cNvPr id="45" name="Obraz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727" y="5731009"/>
            <a:ext cx="974297" cy="974297"/>
          </a:xfrm>
          <a:prstGeom prst="rect">
            <a:avLst/>
          </a:prstGeom>
        </p:spPr>
      </p:pic>
      <p:sp>
        <p:nvSpPr>
          <p:cNvPr id="47" name="pole tekstowe 59"/>
          <p:cNvSpPr txBox="1">
            <a:spLocks noChangeArrowheads="1"/>
          </p:cNvSpPr>
          <p:nvPr/>
        </p:nvSpPr>
        <p:spPr bwMode="auto">
          <a:xfrm>
            <a:off x="5558997" y="2767156"/>
            <a:ext cx="34548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sz="3200" b="1" i="1" smtClean="0">
                <a:solidFill>
                  <a:srgbClr val="C00000"/>
                </a:solidFill>
              </a:rPr>
              <a:t>Jest Sędzia, będzie sąd!</a:t>
            </a:r>
            <a:endParaRPr lang="pl-PL" altLang="x-none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370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Czy obraz Memlinga pokazuje prawdę?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440" y="1078524"/>
            <a:ext cx="8192530" cy="545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1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ad-ostateczny-diagram-1.gif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0" y="977900"/>
            <a:ext cx="52324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9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0" y="1447800"/>
            <a:ext cx="40767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1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Zasady używania </a:t>
            </a:r>
            <a:r>
              <a:rPr lang="pl-PL" dirty="0" err="1" smtClean="0"/>
              <a:t>widekonferencji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Jeżeli nic nie mówię to wyłączam mikrofon.</a:t>
            </a:r>
          </a:p>
          <a:p>
            <a:r>
              <a:rPr lang="pl-PL" dirty="0" smtClean="0"/>
              <a:t>Postaramy się aby nagranie było dostępne – nagrywamy.</a:t>
            </a:r>
          </a:p>
          <a:p>
            <a:r>
              <a:rPr lang="pl-PL" dirty="0" smtClean="0"/>
              <a:t>Prezentacja będzie dostępna w PDF.</a:t>
            </a:r>
          </a:p>
          <a:p>
            <a:r>
              <a:rPr lang="pl-PL" dirty="0" smtClean="0"/>
              <a:t>Za tydzień, 30 marca będzie powtórka albo to samo ulepszone, w formie wykładu w ramach spotkania S.D.P – dziś robię próbę.</a:t>
            </a:r>
          </a:p>
          <a:p>
            <a:r>
              <a:rPr lang="pl-PL" dirty="0" smtClean="0"/>
              <a:t>Pytania najlepiej zadawać przez chat bo wszyscy je widzą, i są bardziej przemyślane. Ja chata nie będę śledził na bieżąca, tylko pod koniec części.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6569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altLang="pl-PL" dirty="0" smtClean="0"/>
              <a:t>A inne religie? Systemy panteistyczne coś kręcą!</a:t>
            </a:r>
            <a:endParaRPr lang="pl-PL" altLang="pl-PL" dirty="0"/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6089885" y="3591053"/>
            <a:ext cx="3192750" cy="198875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" name="Sześcian 2"/>
          <p:cNvSpPr/>
          <p:nvPr/>
        </p:nvSpPr>
        <p:spPr>
          <a:xfrm>
            <a:off x="9151939" y="2909888"/>
            <a:ext cx="528637" cy="527050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2" name="PoleTekstowe 1"/>
          <p:cNvSpPr txBox="1"/>
          <p:nvPr/>
        </p:nvSpPr>
        <p:spPr>
          <a:xfrm>
            <a:off x="493985" y="4834758"/>
            <a:ext cx="57288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Analizowane systemy religijne:</a:t>
            </a:r>
            <a:endParaRPr lang="pl-PL" sz="2400" b="1" dirty="0"/>
          </a:p>
          <a:p>
            <a:pPr marL="342900" indent="-342900">
              <a:buFont typeface="+mj-lt"/>
              <a:buAutoNum type="arabicPeriod"/>
            </a:pPr>
            <a:r>
              <a:rPr lang="pl-PL" sz="2400" dirty="0" smtClean="0"/>
              <a:t>Buddyzm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dirty="0" smtClean="0"/>
              <a:t>Hinduizm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dirty="0" smtClean="0"/>
              <a:t>New Age</a:t>
            </a:r>
          </a:p>
        </p:txBody>
      </p:sp>
      <p:sp>
        <p:nvSpPr>
          <p:cNvPr id="9" name="Dowolny kształt 8"/>
          <p:cNvSpPr/>
          <p:nvPr/>
        </p:nvSpPr>
        <p:spPr>
          <a:xfrm>
            <a:off x="2999023" y="3292196"/>
            <a:ext cx="2572969" cy="1440851"/>
          </a:xfrm>
          <a:custGeom>
            <a:avLst/>
            <a:gdLst>
              <a:gd name="connsiteX0" fmla="*/ 2124719 w 2124719"/>
              <a:gd name="connsiteY0" fmla="*/ 334638 h 1030664"/>
              <a:gd name="connsiteX1" fmla="*/ 172351 w 2124719"/>
              <a:gd name="connsiteY1" fmla="*/ 25720 h 1030664"/>
              <a:gd name="connsiteX2" fmla="*/ 135281 w 2124719"/>
              <a:gd name="connsiteY2" fmla="*/ 927763 h 1030664"/>
              <a:gd name="connsiteX3" fmla="*/ 505983 w 2124719"/>
              <a:gd name="connsiteY3" fmla="*/ 940120 h 1030664"/>
              <a:gd name="connsiteX0" fmla="*/ 1429569 w 1429569"/>
              <a:gd name="connsiteY0" fmla="*/ 1026016 h 1026016"/>
              <a:gd name="connsiteX1" fmla="*/ 125918 w 1429569"/>
              <a:gd name="connsiteY1" fmla="*/ 406 h 1026016"/>
              <a:gd name="connsiteX2" fmla="*/ 88848 w 1429569"/>
              <a:gd name="connsiteY2" fmla="*/ 902449 h 1026016"/>
              <a:gd name="connsiteX3" fmla="*/ 459550 w 1429569"/>
              <a:gd name="connsiteY3" fmla="*/ 914806 h 1026016"/>
              <a:gd name="connsiteX0" fmla="*/ 1429569 w 1458807"/>
              <a:gd name="connsiteY0" fmla="*/ 1026016 h 1026016"/>
              <a:gd name="connsiteX1" fmla="*/ 125918 w 1458807"/>
              <a:gd name="connsiteY1" fmla="*/ 406 h 1026016"/>
              <a:gd name="connsiteX2" fmla="*/ 88848 w 1458807"/>
              <a:gd name="connsiteY2" fmla="*/ 902449 h 1026016"/>
              <a:gd name="connsiteX3" fmla="*/ 459550 w 1458807"/>
              <a:gd name="connsiteY3" fmla="*/ 914806 h 1026016"/>
              <a:gd name="connsiteX0" fmla="*/ 1349581 w 1398036"/>
              <a:gd name="connsiteY0" fmla="*/ 914859 h 914859"/>
              <a:gd name="connsiteX1" fmla="*/ 642452 w 1398036"/>
              <a:gd name="connsiteY1" fmla="*/ 460 h 914859"/>
              <a:gd name="connsiteX2" fmla="*/ 8860 w 1398036"/>
              <a:gd name="connsiteY2" fmla="*/ 791292 h 914859"/>
              <a:gd name="connsiteX3" fmla="*/ 379562 w 1398036"/>
              <a:gd name="connsiteY3" fmla="*/ 803649 h 914859"/>
              <a:gd name="connsiteX0" fmla="*/ 1349581 w 1398036"/>
              <a:gd name="connsiteY0" fmla="*/ 934753 h 934753"/>
              <a:gd name="connsiteX1" fmla="*/ 642452 w 1398036"/>
              <a:gd name="connsiteY1" fmla="*/ 20354 h 934753"/>
              <a:gd name="connsiteX2" fmla="*/ 8860 w 1398036"/>
              <a:gd name="connsiteY2" fmla="*/ 341630 h 934753"/>
              <a:gd name="connsiteX3" fmla="*/ 379562 w 1398036"/>
              <a:gd name="connsiteY3" fmla="*/ 823543 h 934753"/>
              <a:gd name="connsiteX0" fmla="*/ 1465595 w 1514050"/>
              <a:gd name="connsiteY0" fmla="*/ 934753 h 934753"/>
              <a:gd name="connsiteX1" fmla="*/ 758466 w 1514050"/>
              <a:gd name="connsiteY1" fmla="*/ 20354 h 934753"/>
              <a:gd name="connsiteX2" fmla="*/ 124874 w 1514050"/>
              <a:gd name="connsiteY2" fmla="*/ 341630 h 934753"/>
              <a:gd name="connsiteX3" fmla="*/ 174946 w 1514050"/>
              <a:gd name="connsiteY3" fmla="*/ 823543 h 934753"/>
              <a:gd name="connsiteX0" fmla="*/ 1465595 w 1514050"/>
              <a:gd name="connsiteY0" fmla="*/ 934753 h 934753"/>
              <a:gd name="connsiteX1" fmla="*/ 758466 w 1514050"/>
              <a:gd name="connsiteY1" fmla="*/ 20354 h 934753"/>
              <a:gd name="connsiteX2" fmla="*/ 124874 w 1514050"/>
              <a:gd name="connsiteY2" fmla="*/ 341630 h 934753"/>
              <a:gd name="connsiteX3" fmla="*/ 174946 w 1514050"/>
              <a:gd name="connsiteY3" fmla="*/ 823543 h 934753"/>
              <a:gd name="connsiteX0" fmla="*/ 1456761 w 1505029"/>
              <a:gd name="connsiteY0" fmla="*/ 978930 h 978930"/>
              <a:gd name="connsiteX1" fmla="*/ 749632 w 1505029"/>
              <a:gd name="connsiteY1" fmla="*/ 64531 h 978930"/>
              <a:gd name="connsiteX2" fmla="*/ 138409 w 1505029"/>
              <a:gd name="connsiteY2" fmla="*/ 163385 h 978930"/>
              <a:gd name="connsiteX3" fmla="*/ 166112 w 1505029"/>
              <a:gd name="connsiteY3" fmla="*/ 867720 h 978930"/>
              <a:gd name="connsiteX0" fmla="*/ 1477673 w 1560391"/>
              <a:gd name="connsiteY0" fmla="*/ 925902 h 925902"/>
              <a:gd name="connsiteX1" fmla="*/ 1158283 w 1560391"/>
              <a:gd name="connsiteY1" fmla="*/ 85644 h 925902"/>
              <a:gd name="connsiteX2" fmla="*/ 159321 w 1560391"/>
              <a:gd name="connsiteY2" fmla="*/ 110357 h 925902"/>
              <a:gd name="connsiteX3" fmla="*/ 187024 w 1560391"/>
              <a:gd name="connsiteY3" fmla="*/ 814692 h 925902"/>
              <a:gd name="connsiteX0" fmla="*/ 1543281 w 1625999"/>
              <a:gd name="connsiteY0" fmla="*/ 936152 h 1006477"/>
              <a:gd name="connsiteX1" fmla="*/ 1223891 w 1625999"/>
              <a:gd name="connsiteY1" fmla="*/ 95894 h 1006477"/>
              <a:gd name="connsiteX2" fmla="*/ 224929 w 1625999"/>
              <a:gd name="connsiteY2" fmla="*/ 120607 h 1006477"/>
              <a:gd name="connsiteX3" fmla="*/ 155259 w 1625999"/>
              <a:gd name="connsiteY3" fmla="*/ 1006477 h 1006477"/>
              <a:gd name="connsiteX0" fmla="*/ 1522446 w 1603560"/>
              <a:gd name="connsiteY0" fmla="*/ 872662 h 1626559"/>
              <a:gd name="connsiteX1" fmla="*/ 1203056 w 1603560"/>
              <a:gd name="connsiteY1" fmla="*/ 32404 h 1626559"/>
              <a:gd name="connsiteX2" fmla="*/ 277124 w 1603560"/>
              <a:gd name="connsiteY2" fmla="*/ 1610252 h 1626559"/>
              <a:gd name="connsiteX3" fmla="*/ 134424 w 1603560"/>
              <a:gd name="connsiteY3" fmla="*/ 942987 h 1626559"/>
              <a:gd name="connsiteX0" fmla="*/ 1523032 w 1606535"/>
              <a:gd name="connsiteY0" fmla="*/ 222654 h 1049373"/>
              <a:gd name="connsiteX1" fmla="*/ 1219871 w 1606535"/>
              <a:gd name="connsiteY1" fmla="*/ 962426 h 1049373"/>
              <a:gd name="connsiteX2" fmla="*/ 277710 w 1606535"/>
              <a:gd name="connsiteY2" fmla="*/ 960244 h 1049373"/>
              <a:gd name="connsiteX3" fmla="*/ 135010 w 1606535"/>
              <a:gd name="connsiteY3" fmla="*/ 292979 h 1049373"/>
              <a:gd name="connsiteX0" fmla="*/ 1504186 w 1585787"/>
              <a:gd name="connsiteY0" fmla="*/ 554048 h 1297544"/>
              <a:gd name="connsiteX1" fmla="*/ 1201025 w 1585787"/>
              <a:gd name="connsiteY1" fmla="*/ 1293820 h 1297544"/>
              <a:gd name="connsiteX2" fmla="*/ 344066 w 1585787"/>
              <a:gd name="connsiteY2" fmla="*/ 14167 h 1297544"/>
              <a:gd name="connsiteX3" fmla="*/ 116164 w 1585787"/>
              <a:gd name="connsiteY3" fmla="*/ 624373 h 1297544"/>
              <a:gd name="connsiteX0" fmla="*/ 1504186 w 1564120"/>
              <a:gd name="connsiteY0" fmla="*/ 554048 h 1331420"/>
              <a:gd name="connsiteX1" fmla="*/ 1201025 w 1564120"/>
              <a:gd name="connsiteY1" fmla="*/ 1293820 h 1331420"/>
              <a:gd name="connsiteX2" fmla="*/ 344066 w 1564120"/>
              <a:gd name="connsiteY2" fmla="*/ 14167 h 1331420"/>
              <a:gd name="connsiteX3" fmla="*/ 116164 w 1564120"/>
              <a:gd name="connsiteY3" fmla="*/ 624373 h 1331420"/>
              <a:gd name="connsiteX0" fmla="*/ 1427099 w 1496686"/>
              <a:gd name="connsiteY0" fmla="*/ 621284 h 1348032"/>
              <a:gd name="connsiteX1" fmla="*/ 1201025 w 1496686"/>
              <a:gd name="connsiteY1" fmla="*/ 1293820 h 1348032"/>
              <a:gd name="connsiteX2" fmla="*/ 344066 w 1496686"/>
              <a:gd name="connsiteY2" fmla="*/ 14167 h 1348032"/>
              <a:gd name="connsiteX3" fmla="*/ 116164 w 1496686"/>
              <a:gd name="connsiteY3" fmla="*/ 624373 h 1348032"/>
              <a:gd name="connsiteX0" fmla="*/ 1427099 w 1477745"/>
              <a:gd name="connsiteY0" fmla="*/ 621284 h 1351784"/>
              <a:gd name="connsiteX1" fmla="*/ 1201025 w 1477745"/>
              <a:gd name="connsiteY1" fmla="*/ 1293820 h 1351784"/>
              <a:gd name="connsiteX2" fmla="*/ 344066 w 1477745"/>
              <a:gd name="connsiteY2" fmla="*/ 14167 h 1351784"/>
              <a:gd name="connsiteX3" fmla="*/ 116164 w 1477745"/>
              <a:gd name="connsiteY3" fmla="*/ 624373 h 1351784"/>
              <a:gd name="connsiteX0" fmla="*/ 1427099 w 1521143"/>
              <a:gd name="connsiteY0" fmla="*/ 621284 h 1485822"/>
              <a:gd name="connsiteX1" fmla="*/ 1201025 w 1521143"/>
              <a:gd name="connsiteY1" fmla="*/ 1293820 h 1485822"/>
              <a:gd name="connsiteX2" fmla="*/ 344066 w 1521143"/>
              <a:gd name="connsiteY2" fmla="*/ 14167 h 1485822"/>
              <a:gd name="connsiteX3" fmla="*/ 116164 w 1521143"/>
              <a:gd name="connsiteY3" fmla="*/ 624373 h 1485822"/>
              <a:gd name="connsiteX0" fmla="*/ 1466218 w 1560262"/>
              <a:gd name="connsiteY0" fmla="*/ 640004 h 1504542"/>
              <a:gd name="connsiteX1" fmla="*/ 1240144 w 1560262"/>
              <a:gd name="connsiteY1" fmla="*/ 1312540 h 1504542"/>
              <a:gd name="connsiteX2" fmla="*/ 383185 w 1560262"/>
              <a:gd name="connsiteY2" fmla="*/ 32887 h 1504542"/>
              <a:gd name="connsiteX3" fmla="*/ 155283 w 1560262"/>
              <a:gd name="connsiteY3" fmla="*/ 643093 h 1504542"/>
              <a:gd name="connsiteX0" fmla="*/ 1466218 w 1542760"/>
              <a:gd name="connsiteY0" fmla="*/ 640004 h 1462864"/>
              <a:gd name="connsiteX1" fmla="*/ 1240144 w 1542760"/>
              <a:gd name="connsiteY1" fmla="*/ 1312540 h 1462864"/>
              <a:gd name="connsiteX2" fmla="*/ 383185 w 1542760"/>
              <a:gd name="connsiteY2" fmla="*/ 32887 h 1462864"/>
              <a:gd name="connsiteX3" fmla="*/ 155283 w 1542760"/>
              <a:gd name="connsiteY3" fmla="*/ 643093 h 1462864"/>
              <a:gd name="connsiteX0" fmla="*/ 1464426 w 1540968"/>
              <a:gd name="connsiteY0" fmla="*/ 636000 h 1458860"/>
              <a:gd name="connsiteX1" fmla="*/ 1238352 w 1540968"/>
              <a:gd name="connsiteY1" fmla="*/ 1308536 h 1458860"/>
              <a:gd name="connsiteX2" fmla="*/ 381393 w 1540968"/>
              <a:gd name="connsiteY2" fmla="*/ 28883 h 1458860"/>
              <a:gd name="connsiteX3" fmla="*/ 153491 w 1540968"/>
              <a:gd name="connsiteY3" fmla="*/ 639089 h 1458860"/>
              <a:gd name="connsiteX0" fmla="*/ 1476082 w 1552624"/>
              <a:gd name="connsiteY0" fmla="*/ 617991 h 1440851"/>
              <a:gd name="connsiteX1" fmla="*/ 1250008 w 1552624"/>
              <a:gd name="connsiteY1" fmla="*/ 1290527 h 1440851"/>
              <a:gd name="connsiteX2" fmla="*/ 393049 w 1552624"/>
              <a:gd name="connsiteY2" fmla="*/ 10874 h 1440851"/>
              <a:gd name="connsiteX3" fmla="*/ 165147 w 1552624"/>
              <a:gd name="connsiteY3" fmla="*/ 621080 h 144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2624" h="1440851">
                <a:moveTo>
                  <a:pt x="1476082" y="617991"/>
                </a:moveTo>
                <a:cubicBezTo>
                  <a:pt x="1579108" y="1221838"/>
                  <a:pt x="1637432" y="1694271"/>
                  <a:pt x="1250008" y="1290527"/>
                </a:cubicBezTo>
                <a:cubicBezTo>
                  <a:pt x="862584" y="886783"/>
                  <a:pt x="805121" y="115724"/>
                  <a:pt x="393049" y="10874"/>
                </a:cubicBezTo>
                <a:cubicBezTo>
                  <a:pt x="-19023" y="-93976"/>
                  <a:pt x="-127358" y="593277"/>
                  <a:pt x="165147" y="621080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>
              <a:solidFill>
                <a:schemeClr val="tx1"/>
              </a:solidFill>
            </a:endParaRPr>
          </a:p>
        </p:txBody>
      </p:sp>
      <p:sp>
        <p:nvSpPr>
          <p:cNvPr id="42" name="Dowolny kształt 41"/>
          <p:cNvSpPr/>
          <p:nvPr/>
        </p:nvSpPr>
        <p:spPr>
          <a:xfrm>
            <a:off x="3324421" y="3160385"/>
            <a:ext cx="2572969" cy="1440851"/>
          </a:xfrm>
          <a:custGeom>
            <a:avLst/>
            <a:gdLst>
              <a:gd name="connsiteX0" fmla="*/ 2124719 w 2124719"/>
              <a:gd name="connsiteY0" fmla="*/ 334638 h 1030664"/>
              <a:gd name="connsiteX1" fmla="*/ 172351 w 2124719"/>
              <a:gd name="connsiteY1" fmla="*/ 25720 h 1030664"/>
              <a:gd name="connsiteX2" fmla="*/ 135281 w 2124719"/>
              <a:gd name="connsiteY2" fmla="*/ 927763 h 1030664"/>
              <a:gd name="connsiteX3" fmla="*/ 505983 w 2124719"/>
              <a:gd name="connsiteY3" fmla="*/ 940120 h 1030664"/>
              <a:gd name="connsiteX0" fmla="*/ 1429569 w 1429569"/>
              <a:gd name="connsiteY0" fmla="*/ 1026016 h 1026016"/>
              <a:gd name="connsiteX1" fmla="*/ 125918 w 1429569"/>
              <a:gd name="connsiteY1" fmla="*/ 406 h 1026016"/>
              <a:gd name="connsiteX2" fmla="*/ 88848 w 1429569"/>
              <a:gd name="connsiteY2" fmla="*/ 902449 h 1026016"/>
              <a:gd name="connsiteX3" fmla="*/ 459550 w 1429569"/>
              <a:gd name="connsiteY3" fmla="*/ 914806 h 1026016"/>
              <a:gd name="connsiteX0" fmla="*/ 1429569 w 1458807"/>
              <a:gd name="connsiteY0" fmla="*/ 1026016 h 1026016"/>
              <a:gd name="connsiteX1" fmla="*/ 125918 w 1458807"/>
              <a:gd name="connsiteY1" fmla="*/ 406 h 1026016"/>
              <a:gd name="connsiteX2" fmla="*/ 88848 w 1458807"/>
              <a:gd name="connsiteY2" fmla="*/ 902449 h 1026016"/>
              <a:gd name="connsiteX3" fmla="*/ 459550 w 1458807"/>
              <a:gd name="connsiteY3" fmla="*/ 914806 h 1026016"/>
              <a:gd name="connsiteX0" fmla="*/ 1349581 w 1398036"/>
              <a:gd name="connsiteY0" fmla="*/ 914859 h 914859"/>
              <a:gd name="connsiteX1" fmla="*/ 642452 w 1398036"/>
              <a:gd name="connsiteY1" fmla="*/ 460 h 914859"/>
              <a:gd name="connsiteX2" fmla="*/ 8860 w 1398036"/>
              <a:gd name="connsiteY2" fmla="*/ 791292 h 914859"/>
              <a:gd name="connsiteX3" fmla="*/ 379562 w 1398036"/>
              <a:gd name="connsiteY3" fmla="*/ 803649 h 914859"/>
              <a:gd name="connsiteX0" fmla="*/ 1349581 w 1398036"/>
              <a:gd name="connsiteY0" fmla="*/ 934753 h 934753"/>
              <a:gd name="connsiteX1" fmla="*/ 642452 w 1398036"/>
              <a:gd name="connsiteY1" fmla="*/ 20354 h 934753"/>
              <a:gd name="connsiteX2" fmla="*/ 8860 w 1398036"/>
              <a:gd name="connsiteY2" fmla="*/ 341630 h 934753"/>
              <a:gd name="connsiteX3" fmla="*/ 379562 w 1398036"/>
              <a:gd name="connsiteY3" fmla="*/ 823543 h 934753"/>
              <a:gd name="connsiteX0" fmla="*/ 1465595 w 1514050"/>
              <a:gd name="connsiteY0" fmla="*/ 934753 h 934753"/>
              <a:gd name="connsiteX1" fmla="*/ 758466 w 1514050"/>
              <a:gd name="connsiteY1" fmla="*/ 20354 h 934753"/>
              <a:gd name="connsiteX2" fmla="*/ 124874 w 1514050"/>
              <a:gd name="connsiteY2" fmla="*/ 341630 h 934753"/>
              <a:gd name="connsiteX3" fmla="*/ 174946 w 1514050"/>
              <a:gd name="connsiteY3" fmla="*/ 823543 h 934753"/>
              <a:gd name="connsiteX0" fmla="*/ 1465595 w 1514050"/>
              <a:gd name="connsiteY0" fmla="*/ 934753 h 934753"/>
              <a:gd name="connsiteX1" fmla="*/ 758466 w 1514050"/>
              <a:gd name="connsiteY1" fmla="*/ 20354 h 934753"/>
              <a:gd name="connsiteX2" fmla="*/ 124874 w 1514050"/>
              <a:gd name="connsiteY2" fmla="*/ 341630 h 934753"/>
              <a:gd name="connsiteX3" fmla="*/ 174946 w 1514050"/>
              <a:gd name="connsiteY3" fmla="*/ 823543 h 934753"/>
              <a:gd name="connsiteX0" fmla="*/ 1456761 w 1505029"/>
              <a:gd name="connsiteY0" fmla="*/ 978930 h 978930"/>
              <a:gd name="connsiteX1" fmla="*/ 749632 w 1505029"/>
              <a:gd name="connsiteY1" fmla="*/ 64531 h 978930"/>
              <a:gd name="connsiteX2" fmla="*/ 138409 w 1505029"/>
              <a:gd name="connsiteY2" fmla="*/ 163385 h 978930"/>
              <a:gd name="connsiteX3" fmla="*/ 166112 w 1505029"/>
              <a:gd name="connsiteY3" fmla="*/ 867720 h 978930"/>
              <a:gd name="connsiteX0" fmla="*/ 1477673 w 1560391"/>
              <a:gd name="connsiteY0" fmla="*/ 925902 h 925902"/>
              <a:gd name="connsiteX1" fmla="*/ 1158283 w 1560391"/>
              <a:gd name="connsiteY1" fmla="*/ 85644 h 925902"/>
              <a:gd name="connsiteX2" fmla="*/ 159321 w 1560391"/>
              <a:gd name="connsiteY2" fmla="*/ 110357 h 925902"/>
              <a:gd name="connsiteX3" fmla="*/ 187024 w 1560391"/>
              <a:gd name="connsiteY3" fmla="*/ 814692 h 925902"/>
              <a:gd name="connsiteX0" fmla="*/ 1543281 w 1625999"/>
              <a:gd name="connsiteY0" fmla="*/ 936152 h 1006477"/>
              <a:gd name="connsiteX1" fmla="*/ 1223891 w 1625999"/>
              <a:gd name="connsiteY1" fmla="*/ 95894 h 1006477"/>
              <a:gd name="connsiteX2" fmla="*/ 224929 w 1625999"/>
              <a:gd name="connsiteY2" fmla="*/ 120607 h 1006477"/>
              <a:gd name="connsiteX3" fmla="*/ 155259 w 1625999"/>
              <a:gd name="connsiteY3" fmla="*/ 1006477 h 1006477"/>
              <a:gd name="connsiteX0" fmla="*/ 1522446 w 1603560"/>
              <a:gd name="connsiteY0" fmla="*/ 872662 h 1626559"/>
              <a:gd name="connsiteX1" fmla="*/ 1203056 w 1603560"/>
              <a:gd name="connsiteY1" fmla="*/ 32404 h 1626559"/>
              <a:gd name="connsiteX2" fmla="*/ 277124 w 1603560"/>
              <a:gd name="connsiteY2" fmla="*/ 1610252 h 1626559"/>
              <a:gd name="connsiteX3" fmla="*/ 134424 w 1603560"/>
              <a:gd name="connsiteY3" fmla="*/ 942987 h 1626559"/>
              <a:gd name="connsiteX0" fmla="*/ 1523032 w 1606535"/>
              <a:gd name="connsiteY0" fmla="*/ 222654 h 1049373"/>
              <a:gd name="connsiteX1" fmla="*/ 1219871 w 1606535"/>
              <a:gd name="connsiteY1" fmla="*/ 962426 h 1049373"/>
              <a:gd name="connsiteX2" fmla="*/ 277710 w 1606535"/>
              <a:gd name="connsiteY2" fmla="*/ 960244 h 1049373"/>
              <a:gd name="connsiteX3" fmla="*/ 135010 w 1606535"/>
              <a:gd name="connsiteY3" fmla="*/ 292979 h 1049373"/>
              <a:gd name="connsiteX0" fmla="*/ 1504186 w 1585787"/>
              <a:gd name="connsiteY0" fmla="*/ 554048 h 1297544"/>
              <a:gd name="connsiteX1" fmla="*/ 1201025 w 1585787"/>
              <a:gd name="connsiteY1" fmla="*/ 1293820 h 1297544"/>
              <a:gd name="connsiteX2" fmla="*/ 344066 w 1585787"/>
              <a:gd name="connsiteY2" fmla="*/ 14167 h 1297544"/>
              <a:gd name="connsiteX3" fmla="*/ 116164 w 1585787"/>
              <a:gd name="connsiteY3" fmla="*/ 624373 h 1297544"/>
              <a:gd name="connsiteX0" fmla="*/ 1504186 w 1564120"/>
              <a:gd name="connsiteY0" fmla="*/ 554048 h 1331420"/>
              <a:gd name="connsiteX1" fmla="*/ 1201025 w 1564120"/>
              <a:gd name="connsiteY1" fmla="*/ 1293820 h 1331420"/>
              <a:gd name="connsiteX2" fmla="*/ 344066 w 1564120"/>
              <a:gd name="connsiteY2" fmla="*/ 14167 h 1331420"/>
              <a:gd name="connsiteX3" fmla="*/ 116164 w 1564120"/>
              <a:gd name="connsiteY3" fmla="*/ 624373 h 1331420"/>
              <a:gd name="connsiteX0" fmla="*/ 1427099 w 1496686"/>
              <a:gd name="connsiteY0" fmla="*/ 621284 h 1348032"/>
              <a:gd name="connsiteX1" fmla="*/ 1201025 w 1496686"/>
              <a:gd name="connsiteY1" fmla="*/ 1293820 h 1348032"/>
              <a:gd name="connsiteX2" fmla="*/ 344066 w 1496686"/>
              <a:gd name="connsiteY2" fmla="*/ 14167 h 1348032"/>
              <a:gd name="connsiteX3" fmla="*/ 116164 w 1496686"/>
              <a:gd name="connsiteY3" fmla="*/ 624373 h 1348032"/>
              <a:gd name="connsiteX0" fmla="*/ 1427099 w 1477745"/>
              <a:gd name="connsiteY0" fmla="*/ 621284 h 1351784"/>
              <a:gd name="connsiteX1" fmla="*/ 1201025 w 1477745"/>
              <a:gd name="connsiteY1" fmla="*/ 1293820 h 1351784"/>
              <a:gd name="connsiteX2" fmla="*/ 344066 w 1477745"/>
              <a:gd name="connsiteY2" fmla="*/ 14167 h 1351784"/>
              <a:gd name="connsiteX3" fmla="*/ 116164 w 1477745"/>
              <a:gd name="connsiteY3" fmla="*/ 624373 h 1351784"/>
              <a:gd name="connsiteX0" fmla="*/ 1427099 w 1521143"/>
              <a:gd name="connsiteY0" fmla="*/ 621284 h 1485822"/>
              <a:gd name="connsiteX1" fmla="*/ 1201025 w 1521143"/>
              <a:gd name="connsiteY1" fmla="*/ 1293820 h 1485822"/>
              <a:gd name="connsiteX2" fmla="*/ 344066 w 1521143"/>
              <a:gd name="connsiteY2" fmla="*/ 14167 h 1485822"/>
              <a:gd name="connsiteX3" fmla="*/ 116164 w 1521143"/>
              <a:gd name="connsiteY3" fmla="*/ 624373 h 1485822"/>
              <a:gd name="connsiteX0" fmla="*/ 1466218 w 1560262"/>
              <a:gd name="connsiteY0" fmla="*/ 640004 h 1504542"/>
              <a:gd name="connsiteX1" fmla="*/ 1240144 w 1560262"/>
              <a:gd name="connsiteY1" fmla="*/ 1312540 h 1504542"/>
              <a:gd name="connsiteX2" fmla="*/ 383185 w 1560262"/>
              <a:gd name="connsiteY2" fmla="*/ 32887 h 1504542"/>
              <a:gd name="connsiteX3" fmla="*/ 155283 w 1560262"/>
              <a:gd name="connsiteY3" fmla="*/ 643093 h 1504542"/>
              <a:gd name="connsiteX0" fmla="*/ 1466218 w 1542760"/>
              <a:gd name="connsiteY0" fmla="*/ 640004 h 1462864"/>
              <a:gd name="connsiteX1" fmla="*/ 1240144 w 1542760"/>
              <a:gd name="connsiteY1" fmla="*/ 1312540 h 1462864"/>
              <a:gd name="connsiteX2" fmla="*/ 383185 w 1542760"/>
              <a:gd name="connsiteY2" fmla="*/ 32887 h 1462864"/>
              <a:gd name="connsiteX3" fmla="*/ 155283 w 1542760"/>
              <a:gd name="connsiteY3" fmla="*/ 643093 h 1462864"/>
              <a:gd name="connsiteX0" fmla="*/ 1464426 w 1540968"/>
              <a:gd name="connsiteY0" fmla="*/ 636000 h 1458860"/>
              <a:gd name="connsiteX1" fmla="*/ 1238352 w 1540968"/>
              <a:gd name="connsiteY1" fmla="*/ 1308536 h 1458860"/>
              <a:gd name="connsiteX2" fmla="*/ 381393 w 1540968"/>
              <a:gd name="connsiteY2" fmla="*/ 28883 h 1458860"/>
              <a:gd name="connsiteX3" fmla="*/ 153491 w 1540968"/>
              <a:gd name="connsiteY3" fmla="*/ 639089 h 1458860"/>
              <a:gd name="connsiteX0" fmla="*/ 1476082 w 1552624"/>
              <a:gd name="connsiteY0" fmla="*/ 617991 h 1440851"/>
              <a:gd name="connsiteX1" fmla="*/ 1250008 w 1552624"/>
              <a:gd name="connsiteY1" fmla="*/ 1290527 h 1440851"/>
              <a:gd name="connsiteX2" fmla="*/ 393049 w 1552624"/>
              <a:gd name="connsiteY2" fmla="*/ 10874 h 1440851"/>
              <a:gd name="connsiteX3" fmla="*/ 165147 w 1552624"/>
              <a:gd name="connsiteY3" fmla="*/ 621080 h 144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2624" h="1440851">
                <a:moveTo>
                  <a:pt x="1476082" y="617991"/>
                </a:moveTo>
                <a:cubicBezTo>
                  <a:pt x="1579108" y="1221838"/>
                  <a:pt x="1637432" y="1694271"/>
                  <a:pt x="1250008" y="1290527"/>
                </a:cubicBezTo>
                <a:cubicBezTo>
                  <a:pt x="862584" y="886783"/>
                  <a:pt x="805121" y="115724"/>
                  <a:pt x="393049" y="10874"/>
                </a:cubicBezTo>
                <a:cubicBezTo>
                  <a:pt x="-19023" y="-93976"/>
                  <a:pt x="-127358" y="593277"/>
                  <a:pt x="165147" y="621080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>
              <a:solidFill>
                <a:schemeClr val="tx1"/>
              </a:solidFill>
            </a:endParaRPr>
          </a:p>
        </p:txBody>
      </p:sp>
      <p:sp>
        <p:nvSpPr>
          <p:cNvPr id="43" name="Dowolny kształt 42"/>
          <p:cNvSpPr/>
          <p:nvPr/>
        </p:nvSpPr>
        <p:spPr>
          <a:xfrm>
            <a:off x="3649819" y="3028574"/>
            <a:ext cx="2572969" cy="1440851"/>
          </a:xfrm>
          <a:custGeom>
            <a:avLst/>
            <a:gdLst>
              <a:gd name="connsiteX0" fmla="*/ 2124719 w 2124719"/>
              <a:gd name="connsiteY0" fmla="*/ 334638 h 1030664"/>
              <a:gd name="connsiteX1" fmla="*/ 172351 w 2124719"/>
              <a:gd name="connsiteY1" fmla="*/ 25720 h 1030664"/>
              <a:gd name="connsiteX2" fmla="*/ 135281 w 2124719"/>
              <a:gd name="connsiteY2" fmla="*/ 927763 h 1030664"/>
              <a:gd name="connsiteX3" fmla="*/ 505983 w 2124719"/>
              <a:gd name="connsiteY3" fmla="*/ 940120 h 1030664"/>
              <a:gd name="connsiteX0" fmla="*/ 1429569 w 1429569"/>
              <a:gd name="connsiteY0" fmla="*/ 1026016 h 1026016"/>
              <a:gd name="connsiteX1" fmla="*/ 125918 w 1429569"/>
              <a:gd name="connsiteY1" fmla="*/ 406 h 1026016"/>
              <a:gd name="connsiteX2" fmla="*/ 88848 w 1429569"/>
              <a:gd name="connsiteY2" fmla="*/ 902449 h 1026016"/>
              <a:gd name="connsiteX3" fmla="*/ 459550 w 1429569"/>
              <a:gd name="connsiteY3" fmla="*/ 914806 h 1026016"/>
              <a:gd name="connsiteX0" fmla="*/ 1429569 w 1458807"/>
              <a:gd name="connsiteY0" fmla="*/ 1026016 h 1026016"/>
              <a:gd name="connsiteX1" fmla="*/ 125918 w 1458807"/>
              <a:gd name="connsiteY1" fmla="*/ 406 h 1026016"/>
              <a:gd name="connsiteX2" fmla="*/ 88848 w 1458807"/>
              <a:gd name="connsiteY2" fmla="*/ 902449 h 1026016"/>
              <a:gd name="connsiteX3" fmla="*/ 459550 w 1458807"/>
              <a:gd name="connsiteY3" fmla="*/ 914806 h 1026016"/>
              <a:gd name="connsiteX0" fmla="*/ 1349581 w 1398036"/>
              <a:gd name="connsiteY0" fmla="*/ 914859 h 914859"/>
              <a:gd name="connsiteX1" fmla="*/ 642452 w 1398036"/>
              <a:gd name="connsiteY1" fmla="*/ 460 h 914859"/>
              <a:gd name="connsiteX2" fmla="*/ 8860 w 1398036"/>
              <a:gd name="connsiteY2" fmla="*/ 791292 h 914859"/>
              <a:gd name="connsiteX3" fmla="*/ 379562 w 1398036"/>
              <a:gd name="connsiteY3" fmla="*/ 803649 h 914859"/>
              <a:gd name="connsiteX0" fmla="*/ 1349581 w 1398036"/>
              <a:gd name="connsiteY0" fmla="*/ 934753 h 934753"/>
              <a:gd name="connsiteX1" fmla="*/ 642452 w 1398036"/>
              <a:gd name="connsiteY1" fmla="*/ 20354 h 934753"/>
              <a:gd name="connsiteX2" fmla="*/ 8860 w 1398036"/>
              <a:gd name="connsiteY2" fmla="*/ 341630 h 934753"/>
              <a:gd name="connsiteX3" fmla="*/ 379562 w 1398036"/>
              <a:gd name="connsiteY3" fmla="*/ 823543 h 934753"/>
              <a:gd name="connsiteX0" fmla="*/ 1465595 w 1514050"/>
              <a:gd name="connsiteY0" fmla="*/ 934753 h 934753"/>
              <a:gd name="connsiteX1" fmla="*/ 758466 w 1514050"/>
              <a:gd name="connsiteY1" fmla="*/ 20354 h 934753"/>
              <a:gd name="connsiteX2" fmla="*/ 124874 w 1514050"/>
              <a:gd name="connsiteY2" fmla="*/ 341630 h 934753"/>
              <a:gd name="connsiteX3" fmla="*/ 174946 w 1514050"/>
              <a:gd name="connsiteY3" fmla="*/ 823543 h 934753"/>
              <a:gd name="connsiteX0" fmla="*/ 1465595 w 1514050"/>
              <a:gd name="connsiteY0" fmla="*/ 934753 h 934753"/>
              <a:gd name="connsiteX1" fmla="*/ 758466 w 1514050"/>
              <a:gd name="connsiteY1" fmla="*/ 20354 h 934753"/>
              <a:gd name="connsiteX2" fmla="*/ 124874 w 1514050"/>
              <a:gd name="connsiteY2" fmla="*/ 341630 h 934753"/>
              <a:gd name="connsiteX3" fmla="*/ 174946 w 1514050"/>
              <a:gd name="connsiteY3" fmla="*/ 823543 h 934753"/>
              <a:gd name="connsiteX0" fmla="*/ 1456761 w 1505029"/>
              <a:gd name="connsiteY0" fmla="*/ 978930 h 978930"/>
              <a:gd name="connsiteX1" fmla="*/ 749632 w 1505029"/>
              <a:gd name="connsiteY1" fmla="*/ 64531 h 978930"/>
              <a:gd name="connsiteX2" fmla="*/ 138409 w 1505029"/>
              <a:gd name="connsiteY2" fmla="*/ 163385 h 978930"/>
              <a:gd name="connsiteX3" fmla="*/ 166112 w 1505029"/>
              <a:gd name="connsiteY3" fmla="*/ 867720 h 978930"/>
              <a:gd name="connsiteX0" fmla="*/ 1477673 w 1560391"/>
              <a:gd name="connsiteY0" fmla="*/ 925902 h 925902"/>
              <a:gd name="connsiteX1" fmla="*/ 1158283 w 1560391"/>
              <a:gd name="connsiteY1" fmla="*/ 85644 h 925902"/>
              <a:gd name="connsiteX2" fmla="*/ 159321 w 1560391"/>
              <a:gd name="connsiteY2" fmla="*/ 110357 h 925902"/>
              <a:gd name="connsiteX3" fmla="*/ 187024 w 1560391"/>
              <a:gd name="connsiteY3" fmla="*/ 814692 h 925902"/>
              <a:gd name="connsiteX0" fmla="*/ 1543281 w 1625999"/>
              <a:gd name="connsiteY0" fmla="*/ 936152 h 1006477"/>
              <a:gd name="connsiteX1" fmla="*/ 1223891 w 1625999"/>
              <a:gd name="connsiteY1" fmla="*/ 95894 h 1006477"/>
              <a:gd name="connsiteX2" fmla="*/ 224929 w 1625999"/>
              <a:gd name="connsiteY2" fmla="*/ 120607 h 1006477"/>
              <a:gd name="connsiteX3" fmla="*/ 155259 w 1625999"/>
              <a:gd name="connsiteY3" fmla="*/ 1006477 h 1006477"/>
              <a:gd name="connsiteX0" fmla="*/ 1522446 w 1603560"/>
              <a:gd name="connsiteY0" fmla="*/ 872662 h 1626559"/>
              <a:gd name="connsiteX1" fmla="*/ 1203056 w 1603560"/>
              <a:gd name="connsiteY1" fmla="*/ 32404 h 1626559"/>
              <a:gd name="connsiteX2" fmla="*/ 277124 w 1603560"/>
              <a:gd name="connsiteY2" fmla="*/ 1610252 h 1626559"/>
              <a:gd name="connsiteX3" fmla="*/ 134424 w 1603560"/>
              <a:gd name="connsiteY3" fmla="*/ 942987 h 1626559"/>
              <a:gd name="connsiteX0" fmla="*/ 1523032 w 1606535"/>
              <a:gd name="connsiteY0" fmla="*/ 222654 h 1049373"/>
              <a:gd name="connsiteX1" fmla="*/ 1219871 w 1606535"/>
              <a:gd name="connsiteY1" fmla="*/ 962426 h 1049373"/>
              <a:gd name="connsiteX2" fmla="*/ 277710 w 1606535"/>
              <a:gd name="connsiteY2" fmla="*/ 960244 h 1049373"/>
              <a:gd name="connsiteX3" fmla="*/ 135010 w 1606535"/>
              <a:gd name="connsiteY3" fmla="*/ 292979 h 1049373"/>
              <a:gd name="connsiteX0" fmla="*/ 1504186 w 1585787"/>
              <a:gd name="connsiteY0" fmla="*/ 554048 h 1297544"/>
              <a:gd name="connsiteX1" fmla="*/ 1201025 w 1585787"/>
              <a:gd name="connsiteY1" fmla="*/ 1293820 h 1297544"/>
              <a:gd name="connsiteX2" fmla="*/ 344066 w 1585787"/>
              <a:gd name="connsiteY2" fmla="*/ 14167 h 1297544"/>
              <a:gd name="connsiteX3" fmla="*/ 116164 w 1585787"/>
              <a:gd name="connsiteY3" fmla="*/ 624373 h 1297544"/>
              <a:gd name="connsiteX0" fmla="*/ 1504186 w 1564120"/>
              <a:gd name="connsiteY0" fmla="*/ 554048 h 1331420"/>
              <a:gd name="connsiteX1" fmla="*/ 1201025 w 1564120"/>
              <a:gd name="connsiteY1" fmla="*/ 1293820 h 1331420"/>
              <a:gd name="connsiteX2" fmla="*/ 344066 w 1564120"/>
              <a:gd name="connsiteY2" fmla="*/ 14167 h 1331420"/>
              <a:gd name="connsiteX3" fmla="*/ 116164 w 1564120"/>
              <a:gd name="connsiteY3" fmla="*/ 624373 h 1331420"/>
              <a:gd name="connsiteX0" fmla="*/ 1427099 w 1496686"/>
              <a:gd name="connsiteY0" fmla="*/ 621284 h 1348032"/>
              <a:gd name="connsiteX1" fmla="*/ 1201025 w 1496686"/>
              <a:gd name="connsiteY1" fmla="*/ 1293820 h 1348032"/>
              <a:gd name="connsiteX2" fmla="*/ 344066 w 1496686"/>
              <a:gd name="connsiteY2" fmla="*/ 14167 h 1348032"/>
              <a:gd name="connsiteX3" fmla="*/ 116164 w 1496686"/>
              <a:gd name="connsiteY3" fmla="*/ 624373 h 1348032"/>
              <a:gd name="connsiteX0" fmla="*/ 1427099 w 1477745"/>
              <a:gd name="connsiteY0" fmla="*/ 621284 h 1351784"/>
              <a:gd name="connsiteX1" fmla="*/ 1201025 w 1477745"/>
              <a:gd name="connsiteY1" fmla="*/ 1293820 h 1351784"/>
              <a:gd name="connsiteX2" fmla="*/ 344066 w 1477745"/>
              <a:gd name="connsiteY2" fmla="*/ 14167 h 1351784"/>
              <a:gd name="connsiteX3" fmla="*/ 116164 w 1477745"/>
              <a:gd name="connsiteY3" fmla="*/ 624373 h 1351784"/>
              <a:gd name="connsiteX0" fmla="*/ 1427099 w 1521143"/>
              <a:gd name="connsiteY0" fmla="*/ 621284 h 1485822"/>
              <a:gd name="connsiteX1" fmla="*/ 1201025 w 1521143"/>
              <a:gd name="connsiteY1" fmla="*/ 1293820 h 1485822"/>
              <a:gd name="connsiteX2" fmla="*/ 344066 w 1521143"/>
              <a:gd name="connsiteY2" fmla="*/ 14167 h 1485822"/>
              <a:gd name="connsiteX3" fmla="*/ 116164 w 1521143"/>
              <a:gd name="connsiteY3" fmla="*/ 624373 h 1485822"/>
              <a:gd name="connsiteX0" fmla="*/ 1466218 w 1560262"/>
              <a:gd name="connsiteY0" fmla="*/ 640004 h 1504542"/>
              <a:gd name="connsiteX1" fmla="*/ 1240144 w 1560262"/>
              <a:gd name="connsiteY1" fmla="*/ 1312540 h 1504542"/>
              <a:gd name="connsiteX2" fmla="*/ 383185 w 1560262"/>
              <a:gd name="connsiteY2" fmla="*/ 32887 h 1504542"/>
              <a:gd name="connsiteX3" fmla="*/ 155283 w 1560262"/>
              <a:gd name="connsiteY3" fmla="*/ 643093 h 1504542"/>
              <a:gd name="connsiteX0" fmla="*/ 1466218 w 1542760"/>
              <a:gd name="connsiteY0" fmla="*/ 640004 h 1462864"/>
              <a:gd name="connsiteX1" fmla="*/ 1240144 w 1542760"/>
              <a:gd name="connsiteY1" fmla="*/ 1312540 h 1462864"/>
              <a:gd name="connsiteX2" fmla="*/ 383185 w 1542760"/>
              <a:gd name="connsiteY2" fmla="*/ 32887 h 1462864"/>
              <a:gd name="connsiteX3" fmla="*/ 155283 w 1542760"/>
              <a:gd name="connsiteY3" fmla="*/ 643093 h 1462864"/>
              <a:gd name="connsiteX0" fmla="*/ 1464426 w 1540968"/>
              <a:gd name="connsiteY0" fmla="*/ 636000 h 1458860"/>
              <a:gd name="connsiteX1" fmla="*/ 1238352 w 1540968"/>
              <a:gd name="connsiteY1" fmla="*/ 1308536 h 1458860"/>
              <a:gd name="connsiteX2" fmla="*/ 381393 w 1540968"/>
              <a:gd name="connsiteY2" fmla="*/ 28883 h 1458860"/>
              <a:gd name="connsiteX3" fmla="*/ 153491 w 1540968"/>
              <a:gd name="connsiteY3" fmla="*/ 639089 h 1458860"/>
              <a:gd name="connsiteX0" fmla="*/ 1476082 w 1552624"/>
              <a:gd name="connsiteY0" fmla="*/ 617991 h 1440851"/>
              <a:gd name="connsiteX1" fmla="*/ 1250008 w 1552624"/>
              <a:gd name="connsiteY1" fmla="*/ 1290527 h 1440851"/>
              <a:gd name="connsiteX2" fmla="*/ 393049 w 1552624"/>
              <a:gd name="connsiteY2" fmla="*/ 10874 h 1440851"/>
              <a:gd name="connsiteX3" fmla="*/ 165147 w 1552624"/>
              <a:gd name="connsiteY3" fmla="*/ 621080 h 144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2624" h="1440851">
                <a:moveTo>
                  <a:pt x="1476082" y="617991"/>
                </a:moveTo>
                <a:cubicBezTo>
                  <a:pt x="1579108" y="1221838"/>
                  <a:pt x="1637432" y="1694271"/>
                  <a:pt x="1250008" y="1290527"/>
                </a:cubicBezTo>
                <a:cubicBezTo>
                  <a:pt x="862584" y="886783"/>
                  <a:pt x="805121" y="115724"/>
                  <a:pt x="393049" y="10874"/>
                </a:cubicBezTo>
                <a:cubicBezTo>
                  <a:pt x="-19023" y="-93976"/>
                  <a:pt x="-127358" y="593277"/>
                  <a:pt x="165147" y="621080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>
              <a:solidFill>
                <a:schemeClr val="tx1"/>
              </a:solidFill>
            </a:endParaRPr>
          </a:p>
        </p:txBody>
      </p:sp>
      <p:sp>
        <p:nvSpPr>
          <p:cNvPr id="44" name="Dowolny kształt 43"/>
          <p:cNvSpPr/>
          <p:nvPr/>
        </p:nvSpPr>
        <p:spPr>
          <a:xfrm>
            <a:off x="3975217" y="2896763"/>
            <a:ext cx="2572969" cy="1440851"/>
          </a:xfrm>
          <a:custGeom>
            <a:avLst/>
            <a:gdLst>
              <a:gd name="connsiteX0" fmla="*/ 2124719 w 2124719"/>
              <a:gd name="connsiteY0" fmla="*/ 334638 h 1030664"/>
              <a:gd name="connsiteX1" fmla="*/ 172351 w 2124719"/>
              <a:gd name="connsiteY1" fmla="*/ 25720 h 1030664"/>
              <a:gd name="connsiteX2" fmla="*/ 135281 w 2124719"/>
              <a:gd name="connsiteY2" fmla="*/ 927763 h 1030664"/>
              <a:gd name="connsiteX3" fmla="*/ 505983 w 2124719"/>
              <a:gd name="connsiteY3" fmla="*/ 940120 h 1030664"/>
              <a:gd name="connsiteX0" fmla="*/ 1429569 w 1429569"/>
              <a:gd name="connsiteY0" fmla="*/ 1026016 h 1026016"/>
              <a:gd name="connsiteX1" fmla="*/ 125918 w 1429569"/>
              <a:gd name="connsiteY1" fmla="*/ 406 h 1026016"/>
              <a:gd name="connsiteX2" fmla="*/ 88848 w 1429569"/>
              <a:gd name="connsiteY2" fmla="*/ 902449 h 1026016"/>
              <a:gd name="connsiteX3" fmla="*/ 459550 w 1429569"/>
              <a:gd name="connsiteY3" fmla="*/ 914806 h 1026016"/>
              <a:gd name="connsiteX0" fmla="*/ 1429569 w 1458807"/>
              <a:gd name="connsiteY0" fmla="*/ 1026016 h 1026016"/>
              <a:gd name="connsiteX1" fmla="*/ 125918 w 1458807"/>
              <a:gd name="connsiteY1" fmla="*/ 406 h 1026016"/>
              <a:gd name="connsiteX2" fmla="*/ 88848 w 1458807"/>
              <a:gd name="connsiteY2" fmla="*/ 902449 h 1026016"/>
              <a:gd name="connsiteX3" fmla="*/ 459550 w 1458807"/>
              <a:gd name="connsiteY3" fmla="*/ 914806 h 1026016"/>
              <a:gd name="connsiteX0" fmla="*/ 1349581 w 1398036"/>
              <a:gd name="connsiteY0" fmla="*/ 914859 h 914859"/>
              <a:gd name="connsiteX1" fmla="*/ 642452 w 1398036"/>
              <a:gd name="connsiteY1" fmla="*/ 460 h 914859"/>
              <a:gd name="connsiteX2" fmla="*/ 8860 w 1398036"/>
              <a:gd name="connsiteY2" fmla="*/ 791292 h 914859"/>
              <a:gd name="connsiteX3" fmla="*/ 379562 w 1398036"/>
              <a:gd name="connsiteY3" fmla="*/ 803649 h 914859"/>
              <a:gd name="connsiteX0" fmla="*/ 1349581 w 1398036"/>
              <a:gd name="connsiteY0" fmla="*/ 934753 h 934753"/>
              <a:gd name="connsiteX1" fmla="*/ 642452 w 1398036"/>
              <a:gd name="connsiteY1" fmla="*/ 20354 h 934753"/>
              <a:gd name="connsiteX2" fmla="*/ 8860 w 1398036"/>
              <a:gd name="connsiteY2" fmla="*/ 341630 h 934753"/>
              <a:gd name="connsiteX3" fmla="*/ 379562 w 1398036"/>
              <a:gd name="connsiteY3" fmla="*/ 823543 h 934753"/>
              <a:gd name="connsiteX0" fmla="*/ 1465595 w 1514050"/>
              <a:gd name="connsiteY0" fmla="*/ 934753 h 934753"/>
              <a:gd name="connsiteX1" fmla="*/ 758466 w 1514050"/>
              <a:gd name="connsiteY1" fmla="*/ 20354 h 934753"/>
              <a:gd name="connsiteX2" fmla="*/ 124874 w 1514050"/>
              <a:gd name="connsiteY2" fmla="*/ 341630 h 934753"/>
              <a:gd name="connsiteX3" fmla="*/ 174946 w 1514050"/>
              <a:gd name="connsiteY3" fmla="*/ 823543 h 934753"/>
              <a:gd name="connsiteX0" fmla="*/ 1465595 w 1514050"/>
              <a:gd name="connsiteY0" fmla="*/ 934753 h 934753"/>
              <a:gd name="connsiteX1" fmla="*/ 758466 w 1514050"/>
              <a:gd name="connsiteY1" fmla="*/ 20354 h 934753"/>
              <a:gd name="connsiteX2" fmla="*/ 124874 w 1514050"/>
              <a:gd name="connsiteY2" fmla="*/ 341630 h 934753"/>
              <a:gd name="connsiteX3" fmla="*/ 174946 w 1514050"/>
              <a:gd name="connsiteY3" fmla="*/ 823543 h 934753"/>
              <a:gd name="connsiteX0" fmla="*/ 1456761 w 1505029"/>
              <a:gd name="connsiteY0" fmla="*/ 978930 h 978930"/>
              <a:gd name="connsiteX1" fmla="*/ 749632 w 1505029"/>
              <a:gd name="connsiteY1" fmla="*/ 64531 h 978930"/>
              <a:gd name="connsiteX2" fmla="*/ 138409 w 1505029"/>
              <a:gd name="connsiteY2" fmla="*/ 163385 h 978930"/>
              <a:gd name="connsiteX3" fmla="*/ 166112 w 1505029"/>
              <a:gd name="connsiteY3" fmla="*/ 867720 h 978930"/>
              <a:gd name="connsiteX0" fmla="*/ 1477673 w 1560391"/>
              <a:gd name="connsiteY0" fmla="*/ 925902 h 925902"/>
              <a:gd name="connsiteX1" fmla="*/ 1158283 w 1560391"/>
              <a:gd name="connsiteY1" fmla="*/ 85644 h 925902"/>
              <a:gd name="connsiteX2" fmla="*/ 159321 w 1560391"/>
              <a:gd name="connsiteY2" fmla="*/ 110357 h 925902"/>
              <a:gd name="connsiteX3" fmla="*/ 187024 w 1560391"/>
              <a:gd name="connsiteY3" fmla="*/ 814692 h 925902"/>
              <a:gd name="connsiteX0" fmla="*/ 1543281 w 1625999"/>
              <a:gd name="connsiteY0" fmla="*/ 936152 h 1006477"/>
              <a:gd name="connsiteX1" fmla="*/ 1223891 w 1625999"/>
              <a:gd name="connsiteY1" fmla="*/ 95894 h 1006477"/>
              <a:gd name="connsiteX2" fmla="*/ 224929 w 1625999"/>
              <a:gd name="connsiteY2" fmla="*/ 120607 h 1006477"/>
              <a:gd name="connsiteX3" fmla="*/ 155259 w 1625999"/>
              <a:gd name="connsiteY3" fmla="*/ 1006477 h 1006477"/>
              <a:gd name="connsiteX0" fmla="*/ 1522446 w 1603560"/>
              <a:gd name="connsiteY0" fmla="*/ 872662 h 1626559"/>
              <a:gd name="connsiteX1" fmla="*/ 1203056 w 1603560"/>
              <a:gd name="connsiteY1" fmla="*/ 32404 h 1626559"/>
              <a:gd name="connsiteX2" fmla="*/ 277124 w 1603560"/>
              <a:gd name="connsiteY2" fmla="*/ 1610252 h 1626559"/>
              <a:gd name="connsiteX3" fmla="*/ 134424 w 1603560"/>
              <a:gd name="connsiteY3" fmla="*/ 942987 h 1626559"/>
              <a:gd name="connsiteX0" fmla="*/ 1523032 w 1606535"/>
              <a:gd name="connsiteY0" fmla="*/ 222654 h 1049373"/>
              <a:gd name="connsiteX1" fmla="*/ 1219871 w 1606535"/>
              <a:gd name="connsiteY1" fmla="*/ 962426 h 1049373"/>
              <a:gd name="connsiteX2" fmla="*/ 277710 w 1606535"/>
              <a:gd name="connsiteY2" fmla="*/ 960244 h 1049373"/>
              <a:gd name="connsiteX3" fmla="*/ 135010 w 1606535"/>
              <a:gd name="connsiteY3" fmla="*/ 292979 h 1049373"/>
              <a:gd name="connsiteX0" fmla="*/ 1504186 w 1585787"/>
              <a:gd name="connsiteY0" fmla="*/ 554048 h 1297544"/>
              <a:gd name="connsiteX1" fmla="*/ 1201025 w 1585787"/>
              <a:gd name="connsiteY1" fmla="*/ 1293820 h 1297544"/>
              <a:gd name="connsiteX2" fmla="*/ 344066 w 1585787"/>
              <a:gd name="connsiteY2" fmla="*/ 14167 h 1297544"/>
              <a:gd name="connsiteX3" fmla="*/ 116164 w 1585787"/>
              <a:gd name="connsiteY3" fmla="*/ 624373 h 1297544"/>
              <a:gd name="connsiteX0" fmla="*/ 1504186 w 1564120"/>
              <a:gd name="connsiteY0" fmla="*/ 554048 h 1331420"/>
              <a:gd name="connsiteX1" fmla="*/ 1201025 w 1564120"/>
              <a:gd name="connsiteY1" fmla="*/ 1293820 h 1331420"/>
              <a:gd name="connsiteX2" fmla="*/ 344066 w 1564120"/>
              <a:gd name="connsiteY2" fmla="*/ 14167 h 1331420"/>
              <a:gd name="connsiteX3" fmla="*/ 116164 w 1564120"/>
              <a:gd name="connsiteY3" fmla="*/ 624373 h 1331420"/>
              <a:gd name="connsiteX0" fmla="*/ 1427099 w 1496686"/>
              <a:gd name="connsiteY0" fmla="*/ 621284 h 1348032"/>
              <a:gd name="connsiteX1" fmla="*/ 1201025 w 1496686"/>
              <a:gd name="connsiteY1" fmla="*/ 1293820 h 1348032"/>
              <a:gd name="connsiteX2" fmla="*/ 344066 w 1496686"/>
              <a:gd name="connsiteY2" fmla="*/ 14167 h 1348032"/>
              <a:gd name="connsiteX3" fmla="*/ 116164 w 1496686"/>
              <a:gd name="connsiteY3" fmla="*/ 624373 h 1348032"/>
              <a:gd name="connsiteX0" fmla="*/ 1427099 w 1477745"/>
              <a:gd name="connsiteY0" fmla="*/ 621284 h 1351784"/>
              <a:gd name="connsiteX1" fmla="*/ 1201025 w 1477745"/>
              <a:gd name="connsiteY1" fmla="*/ 1293820 h 1351784"/>
              <a:gd name="connsiteX2" fmla="*/ 344066 w 1477745"/>
              <a:gd name="connsiteY2" fmla="*/ 14167 h 1351784"/>
              <a:gd name="connsiteX3" fmla="*/ 116164 w 1477745"/>
              <a:gd name="connsiteY3" fmla="*/ 624373 h 1351784"/>
              <a:gd name="connsiteX0" fmla="*/ 1427099 w 1521143"/>
              <a:gd name="connsiteY0" fmla="*/ 621284 h 1485822"/>
              <a:gd name="connsiteX1" fmla="*/ 1201025 w 1521143"/>
              <a:gd name="connsiteY1" fmla="*/ 1293820 h 1485822"/>
              <a:gd name="connsiteX2" fmla="*/ 344066 w 1521143"/>
              <a:gd name="connsiteY2" fmla="*/ 14167 h 1485822"/>
              <a:gd name="connsiteX3" fmla="*/ 116164 w 1521143"/>
              <a:gd name="connsiteY3" fmla="*/ 624373 h 1485822"/>
              <a:gd name="connsiteX0" fmla="*/ 1466218 w 1560262"/>
              <a:gd name="connsiteY0" fmla="*/ 640004 h 1504542"/>
              <a:gd name="connsiteX1" fmla="*/ 1240144 w 1560262"/>
              <a:gd name="connsiteY1" fmla="*/ 1312540 h 1504542"/>
              <a:gd name="connsiteX2" fmla="*/ 383185 w 1560262"/>
              <a:gd name="connsiteY2" fmla="*/ 32887 h 1504542"/>
              <a:gd name="connsiteX3" fmla="*/ 155283 w 1560262"/>
              <a:gd name="connsiteY3" fmla="*/ 643093 h 1504542"/>
              <a:gd name="connsiteX0" fmla="*/ 1466218 w 1542760"/>
              <a:gd name="connsiteY0" fmla="*/ 640004 h 1462864"/>
              <a:gd name="connsiteX1" fmla="*/ 1240144 w 1542760"/>
              <a:gd name="connsiteY1" fmla="*/ 1312540 h 1462864"/>
              <a:gd name="connsiteX2" fmla="*/ 383185 w 1542760"/>
              <a:gd name="connsiteY2" fmla="*/ 32887 h 1462864"/>
              <a:gd name="connsiteX3" fmla="*/ 155283 w 1542760"/>
              <a:gd name="connsiteY3" fmla="*/ 643093 h 1462864"/>
              <a:gd name="connsiteX0" fmla="*/ 1464426 w 1540968"/>
              <a:gd name="connsiteY0" fmla="*/ 636000 h 1458860"/>
              <a:gd name="connsiteX1" fmla="*/ 1238352 w 1540968"/>
              <a:gd name="connsiteY1" fmla="*/ 1308536 h 1458860"/>
              <a:gd name="connsiteX2" fmla="*/ 381393 w 1540968"/>
              <a:gd name="connsiteY2" fmla="*/ 28883 h 1458860"/>
              <a:gd name="connsiteX3" fmla="*/ 153491 w 1540968"/>
              <a:gd name="connsiteY3" fmla="*/ 639089 h 1458860"/>
              <a:gd name="connsiteX0" fmla="*/ 1476082 w 1552624"/>
              <a:gd name="connsiteY0" fmla="*/ 617991 h 1440851"/>
              <a:gd name="connsiteX1" fmla="*/ 1250008 w 1552624"/>
              <a:gd name="connsiteY1" fmla="*/ 1290527 h 1440851"/>
              <a:gd name="connsiteX2" fmla="*/ 393049 w 1552624"/>
              <a:gd name="connsiteY2" fmla="*/ 10874 h 1440851"/>
              <a:gd name="connsiteX3" fmla="*/ 165147 w 1552624"/>
              <a:gd name="connsiteY3" fmla="*/ 621080 h 144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2624" h="1440851">
                <a:moveTo>
                  <a:pt x="1476082" y="617991"/>
                </a:moveTo>
                <a:cubicBezTo>
                  <a:pt x="1579108" y="1221838"/>
                  <a:pt x="1637432" y="1694271"/>
                  <a:pt x="1250008" y="1290527"/>
                </a:cubicBezTo>
                <a:cubicBezTo>
                  <a:pt x="862584" y="886783"/>
                  <a:pt x="805121" y="115724"/>
                  <a:pt x="393049" y="10874"/>
                </a:cubicBezTo>
                <a:cubicBezTo>
                  <a:pt x="-19023" y="-93976"/>
                  <a:pt x="-127358" y="593277"/>
                  <a:pt x="165147" y="621080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>
              <a:solidFill>
                <a:schemeClr val="tx1"/>
              </a:solidFill>
            </a:endParaRPr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3975217" y="3748999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7" name="Line 6"/>
          <p:cNvSpPr>
            <a:spLocks noChangeShapeType="1"/>
          </p:cNvSpPr>
          <p:nvPr/>
        </p:nvSpPr>
        <p:spPr bwMode="auto">
          <a:xfrm>
            <a:off x="4318234" y="3589573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8" name="Line 6"/>
          <p:cNvSpPr>
            <a:spLocks noChangeShapeType="1"/>
          </p:cNvSpPr>
          <p:nvPr/>
        </p:nvSpPr>
        <p:spPr bwMode="auto">
          <a:xfrm>
            <a:off x="4661251" y="3430147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8726905" y="2495551"/>
            <a:ext cx="2021306" cy="1973874"/>
          </a:xfrm>
          <a:prstGeom prst="rect">
            <a:avLst/>
          </a:prstGeom>
          <a:solidFill>
            <a:srgbClr val="FFFFFF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/>
          <p:cNvSpPr/>
          <p:nvPr/>
        </p:nvSpPr>
        <p:spPr>
          <a:xfrm>
            <a:off x="234533" y="2086950"/>
            <a:ext cx="2021306" cy="1973874"/>
          </a:xfrm>
          <a:prstGeom prst="rect">
            <a:avLst/>
          </a:prstGeom>
          <a:solidFill>
            <a:srgbClr val="FFFFFF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59"/>
          <p:cNvSpPr txBox="1">
            <a:spLocks noChangeArrowheads="1"/>
          </p:cNvSpPr>
          <p:nvPr/>
        </p:nvSpPr>
        <p:spPr bwMode="auto">
          <a:xfrm>
            <a:off x="6619020" y="4876113"/>
            <a:ext cx="506583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sz="2400" i="1" dirty="0">
                <a:solidFill>
                  <a:schemeClr val="accent2">
                    <a:lumMod val="50000"/>
                  </a:schemeClr>
                </a:solidFill>
              </a:rPr>
              <a:t>Nic dwa razy się nie zdarza </a:t>
            </a:r>
            <a:r>
              <a:rPr lang="pl-PL" sz="2400" i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l-PL" sz="2400" i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2400" i="1" dirty="0" smtClean="0">
                <a:solidFill>
                  <a:schemeClr val="accent2">
                    <a:lumMod val="50000"/>
                  </a:schemeClr>
                </a:solidFill>
              </a:rPr>
              <a:t>i </a:t>
            </a:r>
            <a:r>
              <a:rPr lang="pl-PL" sz="2400" i="1" dirty="0">
                <a:solidFill>
                  <a:schemeClr val="accent2">
                    <a:lumMod val="50000"/>
                  </a:schemeClr>
                </a:solidFill>
              </a:rPr>
              <a:t>zapewne z tej przyczyny </a:t>
            </a:r>
            <a:r>
              <a:rPr lang="pl-PL" sz="2400" i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l-PL" sz="2400" i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2400" i="1" dirty="0" smtClean="0">
                <a:solidFill>
                  <a:schemeClr val="accent2">
                    <a:lumMod val="50000"/>
                  </a:schemeClr>
                </a:solidFill>
              </a:rPr>
              <a:t>zrodziliśmy </a:t>
            </a:r>
            <a:r>
              <a:rPr lang="pl-PL" sz="2400" i="1" dirty="0">
                <a:solidFill>
                  <a:schemeClr val="accent2">
                    <a:lumMod val="50000"/>
                  </a:schemeClr>
                </a:solidFill>
              </a:rPr>
              <a:t>się bez wprawy </a:t>
            </a:r>
            <a:r>
              <a:rPr lang="pl-PL" sz="2400" i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l-PL" sz="2400" i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2400" i="1" dirty="0" smtClean="0">
                <a:solidFill>
                  <a:schemeClr val="accent2">
                    <a:lumMod val="50000"/>
                  </a:schemeClr>
                </a:solidFill>
              </a:rPr>
              <a:t>i </a:t>
            </a:r>
            <a:r>
              <a:rPr lang="pl-PL" sz="2400" i="1" dirty="0">
                <a:solidFill>
                  <a:schemeClr val="accent2">
                    <a:lumMod val="50000"/>
                  </a:schemeClr>
                </a:solidFill>
              </a:rPr>
              <a:t>pomrzemy bez rutyny. </a:t>
            </a:r>
            <a:endParaRPr lang="pl-PL" sz="2400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pl-PL" altLang="x-none" sz="2000" i="1" dirty="0">
                <a:solidFill>
                  <a:schemeClr val="accent2">
                    <a:lumMod val="50000"/>
                  </a:schemeClr>
                </a:solidFill>
              </a:rPr>
              <a:t>(Wisława </a:t>
            </a:r>
            <a:r>
              <a:rPr lang="pl-PL" altLang="x-none" sz="2000" i="1" dirty="0" smtClean="0">
                <a:solidFill>
                  <a:schemeClr val="accent2">
                    <a:lumMod val="50000"/>
                  </a:schemeClr>
                </a:solidFill>
              </a:rPr>
              <a:t>Szymborska)</a:t>
            </a:r>
            <a:endParaRPr lang="pl-PL" altLang="x-none" sz="20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4" name="pole tekstowe 59"/>
          <p:cNvSpPr txBox="1">
            <a:spLocks noChangeArrowheads="1"/>
          </p:cNvSpPr>
          <p:nvPr/>
        </p:nvSpPr>
        <p:spPr bwMode="auto">
          <a:xfrm>
            <a:off x="325312" y="1346264"/>
            <a:ext cx="506583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sz="2400" i="1" dirty="0" smtClean="0">
                <a:solidFill>
                  <a:srgbClr val="C00000"/>
                </a:solidFill>
              </a:rPr>
              <a:t>Postanowiono</a:t>
            </a:r>
            <a:r>
              <a:rPr lang="pl-PL" sz="2400" i="1" dirty="0">
                <a:solidFill>
                  <a:srgbClr val="C00000"/>
                </a:solidFill>
              </a:rPr>
              <a:t>, że człowiek raz umiera, a potem czeka go </a:t>
            </a:r>
            <a:r>
              <a:rPr lang="pl-PL" sz="2400" i="1" dirty="0" smtClean="0">
                <a:solidFill>
                  <a:srgbClr val="C00000"/>
                </a:solidFill>
              </a:rPr>
              <a:t>sąd.</a:t>
            </a:r>
          </a:p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pl-PL" sz="2000" i="1" dirty="0" smtClean="0">
                <a:solidFill>
                  <a:srgbClr val="C00000"/>
                </a:solidFill>
              </a:rPr>
              <a:t>(</a:t>
            </a:r>
            <a:r>
              <a:rPr lang="pl-PL" sz="2000" i="1" dirty="0" err="1" smtClean="0">
                <a:solidFill>
                  <a:srgbClr val="C00000"/>
                </a:solidFill>
              </a:rPr>
              <a:t>Heb</a:t>
            </a:r>
            <a:r>
              <a:rPr lang="pl-PL" sz="2000" i="1" dirty="0" smtClean="0">
                <a:solidFill>
                  <a:srgbClr val="C00000"/>
                </a:solidFill>
              </a:rPr>
              <a:t> 9:27)</a:t>
            </a:r>
            <a:endParaRPr lang="pl-PL" altLang="x-none" sz="18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803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dirty="0" smtClean="0"/>
              <a:t>Przypomnienie:</a:t>
            </a:r>
            <a:br>
              <a:rPr lang="pl-PL" altLang="pl-PL" dirty="0" smtClean="0"/>
            </a:br>
            <a:r>
              <a:rPr lang="pl-PL" altLang="pl-PL" dirty="0" smtClean="0"/>
              <a:t>Szeroka droga, która na zatracenie</a:t>
            </a:r>
            <a:endParaRPr lang="pl-PL" altLang="pl-PL" dirty="0"/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59417" name="Text Box 44"/>
          <p:cNvSpPr txBox="1">
            <a:spLocks noChangeArrowheads="1"/>
          </p:cNvSpPr>
          <p:nvPr/>
        </p:nvSpPr>
        <p:spPr bwMode="auto">
          <a:xfrm>
            <a:off x="7335839" y="1857376"/>
            <a:ext cx="85248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" name="Sześcian 2"/>
          <p:cNvSpPr/>
          <p:nvPr/>
        </p:nvSpPr>
        <p:spPr>
          <a:xfrm>
            <a:off x="9151939" y="2909888"/>
            <a:ext cx="528637" cy="527050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35" name="Line 5"/>
          <p:cNvSpPr>
            <a:spLocks noChangeShapeType="1"/>
          </p:cNvSpPr>
          <p:nvPr/>
        </p:nvSpPr>
        <p:spPr bwMode="auto">
          <a:xfrm flipV="1">
            <a:off x="9105901" y="3265488"/>
            <a:ext cx="212725" cy="43815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grpSp>
        <p:nvGrpSpPr>
          <p:cNvPr id="54" name="Grupa 53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55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6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7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30" name="AutoShape 2"/>
          <p:cNvSpPr>
            <a:spLocks noChangeArrowheads="1"/>
          </p:cNvSpPr>
          <p:nvPr/>
        </p:nvSpPr>
        <p:spPr bwMode="auto">
          <a:xfrm>
            <a:off x="2940050" y="3146425"/>
            <a:ext cx="2757488" cy="68580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Kościół, Ciało Chrystusa</a:t>
            </a:r>
            <a:endParaRPr lang="pl-PL" altLang="pl-PL" sz="1100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4"/>
          <p:cNvSpPr>
            <a:spLocks noChangeShapeType="1"/>
          </p:cNvSpPr>
          <p:nvPr/>
        </p:nvSpPr>
        <p:spPr bwMode="auto">
          <a:xfrm>
            <a:off x="2743201" y="2503488"/>
            <a:ext cx="2957514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4" name="Line 16"/>
          <p:cNvSpPr>
            <a:spLocks noChangeShapeType="1"/>
          </p:cNvSpPr>
          <p:nvPr/>
        </p:nvSpPr>
        <p:spPr bwMode="auto">
          <a:xfrm rot="5400000" flipV="1">
            <a:off x="2449379" y="3137402"/>
            <a:ext cx="1095030" cy="0"/>
          </a:xfrm>
          <a:prstGeom prst="line">
            <a:avLst/>
          </a:prstGeom>
          <a:noFill/>
          <a:ln w="76200" cap="rnd">
            <a:solidFill>
              <a:schemeClr val="accent2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2" name="PoleTekstowe 1"/>
          <p:cNvSpPr txBox="1"/>
          <p:nvPr/>
        </p:nvSpPr>
        <p:spPr>
          <a:xfrm>
            <a:off x="240762" y="4525266"/>
            <a:ext cx="119371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Ważne punkty w życiu człowieka: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dirty="0"/>
              <a:t>Człowiek się rodzi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dirty="0"/>
              <a:t>Żyje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dirty="0"/>
              <a:t>Umiera zstępując do krainy umarłych (hebr. </a:t>
            </a:r>
            <a:r>
              <a:rPr lang="pl-PL" sz="2400" dirty="0" err="1"/>
              <a:t>szeol</a:t>
            </a:r>
            <a:r>
              <a:rPr lang="pl-PL" sz="2400" dirty="0"/>
              <a:t>, gr. hades).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dirty="0"/>
              <a:t>Człowiek zmartwychwstaje.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dirty="0"/>
              <a:t>Zmartwychwstały staje przez Wielkim Białym Tronem gdzie otrzymuje sprawiedliwy wyrok.</a:t>
            </a:r>
          </a:p>
        </p:txBody>
      </p:sp>
      <p:sp>
        <p:nvSpPr>
          <p:cNvPr id="36" name="Oval 26"/>
          <p:cNvSpPr>
            <a:spLocks noChangeArrowheads="1"/>
          </p:cNvSpPr>
          <p:nvPr/>
        </p:nvSpPr>
        <p:spPr bwMode="auto">
          <a:xfrm>
            <a:off x="8486775" y="3464200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5</a:t>
            </a:r>
          </a:p>
        </p:txBody>
      </p:sp>
      <p:sp>
        <p:nvSpPr>
          <p:cNvPr id="37" name="Oval 28"/>
          <p:cNvSpPr>
            <a:spLocks noChangeArrowheads="1"/>
          </p:cNvSpPr>
          <p:nvPr/>
        </p:nvSpPr>
        <p:spPr bwMode="auto">
          <a:xfrm>
            <a:off x="3381145" y="3841752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1</a:t>
            </a:r>
          </a:p>
        </p:txBody>
      </p:sp>
      <p:sp>
        <p:nvSpPr>
          <p:cNvPr id="39" name="Oval 29"/>
          <p:cNvSpPr>
            <a:spLocks noChangeArrowheads="1"/>
          </p:cNvSpPr>
          <p:nvPr/>
        </p:nvSpPr>
        <p:spPr bwMode="auto">
          <a:xfrm>
            <a:off x="8227220" y="4078180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4</a:t>
            </a:r>
          </a:p>
        </p:txBody>
      </p:sp>
      <p:sp>
        <p:nvSpPr>
          <p:cNvPr id="40" name="Oval 30"/>
          <p:cNvSpPr>
            <a:spLocks noChangeArrowheads="1"/>
          </p:cNvSpPr>
          <p:nvPr/>
        </p:nvSpPr>
        <p:spPr bwMode="auto">
          <a:xfrm>
            <a:off x="4418012" y="3958431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2</a:t>
            </a:r>
          </a:p>
        </p:txBody>
      </p:sp>
      <p:sp>
        <p:nvSpPr>
          <p:cNvPr id="41" name="Oval 29"/>
          <p:cNvSpPr>
            <a:spLocks noChangeArrowheads="1"/>
          </p:cNvSpPr>
          <p:nvPr/>
        </p:nvSpPr>
        <p:spPr bwMode="auto">
          <a:xfrm>
            <a:off x="5559971" y="4022726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3</a:t>
            </a:r>
          </a:p>
        </p:txBody>
      </p:sp>
      <p:grpSp>
        <p:nvGrpSpPr>
          <p:cNvPr id="42" name="Grupa 41"/>
          <p:cNvGrpSpPr/>
          <p:nvPr/>
        </p:nvGrpSpPr>
        <p:grpSpPr>
          <a:xfrm>
            <a:off x="2438964" y="2807299"/>
            <a:ext cx="429376" cy="655918"/>
            <a:chOff x="2957194" y="2798382"/>
            <a:chExt cx="419732" cy="641186"/>
          </a:xfrm>
        </p:grpSpPr>
        <p:sp>
          <p:nvSpPr>
            <p:cNvPr id="43" name="Line 32"/>
            <p:cNvSpPr>
              <a:spLocks noChangeShapeType="1"/>
            </p:cNvSpPr>
            <p:nvPr/>
          </p:nvSpPr>
          <p:spPr bwMode="auto">
            <a:xfrm>
              <a:off x="2957194" y="3002294"/>
              <a:ext cx="419732" cy="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44" name="Line 32"/>
            <p:cNvSpPr>
              <a:spLocks noChangeShapeType="1"/>
            </p:cNvSpPr>
            <p:nvPr/>
          </p:nvSpPr>
          <p:spPr bwMode="auto">
            <a:xfrm flipV="1">
              <a:off x="3167060" y="2798382"/>
              <a:ext cx="1" cy="641186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</p:grpSp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8212138" y="5163040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dirty="0"/>
              <a:t>Jezioro ognia</a:t>
            </a:r>
          </a:p>
        </p:txBody>
      </p:sp>
    </p:spTree>
    <p:extLst>
      <p:ext uri="{BB962C8B-B14F-4D97-AF65-F5344CB8AC3E}">
        <p14:creationId xmlns:p14="http://schemas.microsoft.com/office/powerpoint/2010/main" val="973786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441531" y="1370015"/>
            <a:ext cx="7015620" cy="3941021"/>
          </a:xfrm>
        </p:spPr>
        <p:txBody>
          <a:bodyPr/>
          <a:lstStyle/>
          <a:p>
            <a:r>
              <a:rPr lang="pl-PL" dirty="0"/>
              <a:t>Ja nie chcę iść tą drogą!</a:t>
            </a:r>
          </a:p>
        </p:txBody>
      </p:sp>
    </p:spTree>
    <p:extLst>
      <p:ext uri="{BB962C8B-B14F-4D97-AF65-F5344CB8AC3E}">
        <p14:creationId xmlns:p14="http://schemas.microsoft.com/office/powerpoint/2010/main" val="32321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7200" dirty="0"/>
              <a:t>Nie idźmy tą drogą!</a:t>
            </a:r>
          </a:p>
        </p:txBody>
      </p:sp>
    </p:spTree>
    <p:extLst>
      <p:ext uri="{BB962C8B-B14F-4D97-AF65-F5344CB8AC3E}">
        <p14:creationId xmlns:p14="http://schemas.microsoft.com/office/powerpoint/2010/main" val="58973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233" y="344257"/>
            <a:ext cx="6853990" cy="629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4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ytuł 6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Część #4</a:t>
            </a:r>
            <a:br>
              <a:rPr lang="pl-PL" dirty="0" smtClean="0"/>
            </a:br>
            <a:r>
              <a:rPr lang="pl-PL" dirty="0" smtClean="0"/>
              <a:t>Dobra Nowina o przyszłości ucznia Jezusa</a:t>
            </a:r>
            <a:endParaRPr lang="pl-PL" dirty="0"/>
          </a:p>
        </p:txBody>
      </p:sp>
      <p:sp>
        <p:nvSpPr>
          <p:cNvPr id="63" name="Symbol zastępczy tekstu 62"/>
          <p:cNvSpPr>
            <a:spLocks noGrp="1"/>
          </p:cNvSpPr>
          <p:nvPr>
            <p:ph type="body" idx="1"/>
          </p:nvPr>
        </p:nvSpPr>
        <p:spPr>
          <a:xfrm>
            <a:off x="5298831" y="4589463"/>
            <a:ext cx="6048619" cy="1500187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pl-PL" i="1" dirty="0" smtClean="0"/>
              <a:t>Ręczę i zapewniam, kto słucha mego Słowa </a:t>
            </a:r>
            <a:br>
              <a:rPr lang="pl-PL" i="1" dirty="0" smtClean="0"/>
            </a:br>
            <a:r>
              <a:rPr lang="pl-PL" i="1" dirty="0" smtClean="0"/>
              <a:t>	i wierzy Temu, który Mnie posłał, </a:t>
            </a:r>
            <a:br>
              <a:rPr lang="pl-PL" i="1" dirty="0" smtClean="0"/>
            </a:br>
            <a:r>
              <a:rPr lang="pl-PL" i="1" dirty="0" smtClean="0"/>
              <a:t>ma życie wieczne </a:t>
            </a:r>
            <a:br>
              <a:rPr lang="pl-PL" i="1" dirty="0" smtClean="0"/>
            </a:br>
            <a:r>
              <a:rPr lang="pl-PL" i="1" dirty="0" smtClean="0"/>
              <a:t>	i nie czeka go sąd, </a:t>
            </a:r>
            <a:br>
              <a:rPr lang="pl-PL" i="1" dirty="0" smtClean="0"/>
            </a:br>
            <a:r>
              <a:rPr lang="pl-PL" i="1" dirty="0" smtClean="0"/>
              <a:t>		ale przeszedł ze śmierci do życia.</a:t>
            </a:r>
          </a:p>
          <a:p>
            <a:pPr algn="l"/>
            <a:r>
              <a:rPr lang="pl-PL" sz="1800" dirty="0"/>
              <a:t>	</a:t>
            </a:r>
            <a:r>
              <a:rPr lang="pl-PL" sz="1800" dirty="0" smtClean="0"/>
              <a:t>				</a:t>
            </a:r>
            <a:r>
              <a:rPr lang="pl-PL" sz="1800" i="1" dirty="0" smtClean="0"/>
              <a:t>(</a:t>
            </a:r>
            <a:r>
              <a:rPr lang="de-DE" sz="1800" i="1" dirty="0" smtClean="0"/>
              <a:t>J 5:24 </a:t>
            </a:r>
            <a:r>
              <a:rPr lang="de-DE" sz="1800" i="1" dirty="0" err="1" smtClean="0"/>
              <a:t>eib</a:t>
            </a:r>
            <a:r>
              <a:rPr lang="de-DE" sz="1800" i="1" dirty="0" smtClean="0"/>
              <a:t>)</a:t>
            </a:r>
            <a:endParaRPr lang="pl-PL" sz="1800" i="1" dirty="0"/>
          </a:p>
        </p:txBody>
      </p:sp>
    </p:spTree>
    <p:extLst>
      <p:ext uri="{BB962C8B-B14F-4D97-AF65-F5344CB8AC3E}">
        <p14:creationId xmlns:p14="http://schemas.microsoft.com/office/powerpoint/2010/main" val="127860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203200"/>
            <a:ext cx="9349740" cy="64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2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350" y="736600"/>
            <a:ext cx="50673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968" y="589178"/>
            <a:ext cx="5392918" cy="568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6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789" y="350949"/>
            <a:ext cx="8899884" cy="6334055"/>
          </a:xfrm>
          <a:prstGeom prst="rect">
            <a:avLst/>
          </a:prstGeom>
        </p:spPr>
      </p:pic>
      <p:sp>
        <p:nvSpPr>
          <p:cNvPr id="3" name="Zwój pionowy 2"/>
          <p:cNvSpPr/>
          <p:nvPr/>
        </p:nvSpPr>
        <p:spPr>
          <a:xfrm rot="21338265">
            <a:off x="147127" y="1288157"/>
            <a:ext cx="2092998" cy="2746277"/>
          </a:xfrm>
          <a:prstGeom prst="verticalScroll">
            <a:avLst>
              <a:gd name="adj" fmla="val 2031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x-none" sz="4000" b="1" dirty="0">
                <a:solidFill>
                  <a:schemeClr val="tx1"/>
                </a:solidFill>
              </a:rPr>
              <a:t>§</a:t>
            </a:r>
            <a:endParaRPr lang="pl-PL" altLang="x-none" b="1" dirty="0">
              <a:solidFill>
                <a:schemeClr val="tx1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x-none" b="1" dirty="0">
                <a:solidFill>
                  <a:schemeClr val="tx1"/>
                </a:solidFill>
              </a:rPr>
              <a:t>Karą za grzech jest śmierć.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x-none" b="1" dirty="0">
                <a:solidFill>
                  <a:schemeClr val="tx1"/>
                </a:solidFill>
              </a:rPr>
              <a:t>(</a:t>
            </a:r>
            <a:r>
              <a:rPr lang="pl-PL" altLang="x-none" b="1" dirty="0" err="1">
                <a:solidFill>
                  <a:schemeClr val="tx1"/>
                </a:solidFill>
              </a:rPr>
              <a:t>Rz</a:t>
            </a:r>
            <a:r>
              <a:rPr lang="pl-PL" altLang="x-none" b="1" dirty="0">
                <a:solidFill>
                  <a:schemeClr val="tx1"/>
                </a:solidFill>
              </a:rPr>
              <a:t> 3:23)</a:t>
            </a:r>
          </a:p>
        </p:txBody>
      </p:sp>
    </p:spTree>
    <p:extLst>
      <p:ext uri="{BB962C8B-B14F-4D97-AF65-F5344CB8AC3E}">
        <p14:creationId xmlns:p14="http://schemas.microsoft.com/office/powerpoint/2010/main" val="211108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Nadzieja uczniów Jezusa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20322"/>
            <a:ext cx="10515600" cy="3885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i="1" dirty="0"/>
              <a:t>Zaprawdę, zaprawdę, powiadam wam</a:t>
            </a:r>
            <a:r>
              <a:rPr lang="pl-PL" sz="3200" i="1" dirty="0" smtClean="0"/>
              <a:t>:</a:t>
            </a:r>
          </a:p>
          <a:p>
            <a:pPr marL="0" indent="0">
              <a:buNone/>
            </a:pPr>
            <a:r>
              <a:rPr lang="pl-PL" sz="3200" i="1" dirty="0"/>
              <a:t>	</a:t>
            </a:r>
            <a:r>
              <a:rPr lang="pl-PL" sz="3200" i="1" dirty="0" smtClean="0"/>
              <a:t>	Kto </a:t>
            </a:r>
            <a:r>
              <a:rPr lang="pl-PL" sz="3200" b="1" i="1" u="sng" dirty="0"/>
              <a:t>słucha</a:t>
            </a:r>
            <a:r>
              <a:rPr lang="pl-PL" sz="3200" i="1" dirty="0"/>
              <a:t> słowa mego </a:t>
            </a:r>
            <a:endParaRPr lang="pl-PL" sz="3200" i="1" dirty="0" smtClean="0"/>
          </a:p>
          <a:p>
            <a:pPr marL="0" indent="0">
              <a:buNone/>
            </a:pPr>
            <a:r>
              <a:rPr lang="pl-PL" sz="3200" i="1" dirty="0"/>
              <a:t>	</a:t>
            </a:r>
            <a:r>
              <a:rPr lang="pl-PL" sz="3200" i="1" dirty="0" smtClean="0"/>
              <a:t>		i </a:t>
            </a:r>
            <a:r>
              <a:rPr lang="pl-PL" sz="3200" b="1" i="1" u="sng" dirty="0"/>
              <a:t>wierzy</a:t>
            </a:r>
            <a:r>
              <a:rPr lang="pl-PL" sz="3200" i="1" dirty="0"/>
              <a:t> w Tego, który Mnie posłał, </a:t>
            </a:r>
            <a:endParaRPr lang="pl-PL" sz="3200" i="1" dirty="0" smtClean="0"/>
          </a:p>
          <a:p>
            <a:pPr marL="0" indent="0">
              <a:buNone/>
            </a:pPr>
            <a:r>
              <a:rPr lang="pl-PL" sz="3200" i="1" dirty="0"/>
              <a:t>	</a:t>
            </a:r>
            <a:r>
              <a:rPr lang="pl-PL" sz="3200" b="1" i="1" u="sng" dirty="0" smtClean="0"/>
              <a:t>ma</a:t>
            </a:r>
            <a:r>
              <a:rPr lang="pl-PL" sz="3200" i="1" dirty="0" smtClean="0"/>
              <a:t> </a:t>
            </a:r>
            <a:r>
              <a:rPr lang="pl-PL" sz="3200" i="1" dirty="0"/>
              <a:t>życie wieczne </a:t>
            </a:r>
            <a:endParaRPr lang="pl-PL" sz="3200" i="1" dirty="0" smtClean="0"/>
          </a:p>
          <a:p>
            <a:pPr marL="0" indent="0">
              <a:buNone/>
            </a:pPr>
            <a:r>
              <a:rPr lang="pl-PL" sz="3200" i="1" dirty="0"/>
              <a:t>	</a:t>
            </a:r>
            <a:r>
              <a:rPr lang="pl-PL" sz="3200" i="1" dirty="0" smtClean="0"/>
              <a:t>	i </a:t>
            </a:r>
            <a:r>
              <a:rPr lang="pl-PL" sz="3200" b="1" i="1" u="sng" dirty="0"/>
              <a:t>nie</a:t>
            </a:r>
            <a:r>
              <a:rPr lang="pl-PL" sz="3200" b="1" i="1" dirty="0"/>
              <a:t> </a:t>
            </a:r>
            <a:r>
              <a:rPr lang="pl-PL" sz="3200" b="1" i="1" u="sng" dirty="0"/>
              <a:t>idzie</a:t>
            </a:r>
            <a:r>
              <a:rPr lang="pl-PL" sz="3200" b="1" i="1" dirty="0"/>
              <a:t> </a:t>
            </a:r>
            <a:r>
              <a:rPr lang="pl-PL" sz="3200" i="1" dirty="0"/>
              <a:t>pod sąd, </a:t>
            </a:r>
            <a:endParaRPr lang="pl-PL" sz="3200" i="1" dirty="0" smtClean="0"/>
          </a:p>
          <a:p>
            <a:pPr marL="0" indent="0">
              <a:buNone/>
            </a:pPr>
            <a:r>
              <a:rPr lang="pl-PL" sz="3200" i="1" dirty="0"/>
              <a:t>	</a:t>
            </a:r>
            <a:r>
              <a:rPr lang="pl-PL" sz="3200" i="1" dirty="0" smtClean="0"/>
              <a:t>		lecz </a:t>
            </a:r>
            <a:r>
              <a:rPr lang="pl-PL" sz="3200" i="1" dirty="0"/>
              <a:t>ze śmierci </a:t>
            </a:r>
            <a:r>
              <a:rPr lang="pl-PL" sz="3200" b="1" i="1" u="sng" dirty="0"/>
              <a:t>przeszedł</a:t>
            </a:r>
            <a:r>
              <a:rPr lang="pl-PL" sz="3200" i="1" dirty="0"/>
              <a:t> do życia</a:t>
            </a:r>
            <a:r>
              <a:rPr lang="pl-PL" sz="3200" i="1" dirty="0" smtClean="0"/>
              <a:t>.</a:t>
            </a:r>
          </a:p>
          <a:p>
            <a:pPr marL="0" indent="0" algn="r">
              <a:buNone/>
            </a:pPr>
            <a:r>
              <a:rPr lang="pl-PL" sz="3200" i="1" dirty="0" smtClean="0"/>
              <a:t>(Ewangelia Jana 5: 24 </a:t>
            </a:r>
            <a:r>
              <a:rPr lang="pl-PL" sz="3200" i="1" dirty="0" err="1" smtClean="0"/>
              <a:t>bt</a:t>
            </a:r>
            <a:r>
              <a:rPr lang="pl-PL" sz="3200" i="1" dirty="0" smtClean="0"/>
              <a:t>)</a:t>
            </a:r>
            <a:endParaRPr lang="pl-PL" sz="3200" i="1" dirty="0"/>
          </a:p>
        </p:txBody>
      </p:sp>
    </p:spTree>
    <p:extLst>
      <p:ext uri="{BB962C8B-B14F-4D97-AF65-F5344CB8AC3E}">
        <p14:creationId xmlns:p14="http://schemas.microsoft.com/office/powerpoint/2010/main" val="20682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536700"/>
            <a:ext cx="54864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3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17" y="962527"/>
            <a:ext cx="11359010" cy="523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5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53657"/>
            <a:ext cx="3156484" cy="437715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228" y="4103130"/>
            <a:ext cx="4132305" cy="275487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829" y="2595366"/>
            <a:ext cx="6356884" cy="421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558800"/>
            <a:ext cx="5588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0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203200"/>
            <a:ext cx="9349740" cy="64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6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Wydarzenia w których planuję brać udział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#1. Raczej umrę więc wyląduję na „</a:t>
            </a:r>
            <a:r>
              <a:rPr lang="pl-PL" i="1" dirty="0"/>
              <a:t>Łonie Abrahama</a:t>
            </a:r>
            <a:r>
              <a:rPr lang="pl-PL" dirty="0"/>
              <a:t>”</a:t>
            </a:r>
          </a:p>
          <a:p>
            <a:pPr marL="0" indent="0">
              <a:buNone/>
            </a:pPr>
            <a:r>
              <a:rPr lang="pl-PL" dirty="0"/>
              <a:t>#2. W ciele </a:t>
            </a:r>
            <a:r>
              <a:rPr lang="pl-PL" dirty="0" smtClean="0"/>
              <a:t>(ale nowym) </a:t>
            </a:r>
            <a:r>
              <a:rPr lang="pl-PL" dirty="0"/>
              <a:t>zmartwychwstanę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#3. </a:t>
            </a:r>
            <a:r>
              <a:rPr lang="pl-PL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Zdam sprawę przed Trybunałem Chrystusa</a:t>
            </a:r>
          </a:p>
          <a:p>
            <a:pPr marL="0" indent="0">
              <a:buNone/>
            </a:pPr>
            <a:r>
              <a:rPr lang="pl-PL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#4. </a:t>
            </a:r>
            <a:r>
              <a:rPr lang="pl-PL" sz="28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Wraz z innymi świętymi będę n</a:t>
            </a:r>
            <a:r>
              <a:rPr lang="cs-CZ" sz="28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cs-CZ" sz="2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Weselu</a:t>
            </a:r>
            <a:r>
              <a:rPr lang="cs-CZ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2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Baranka</a:t>
            </a:r>
            <a:endParaRPr lang="cs-CZ" sz="2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cs-CZ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#5. </a:t>
            </a:r>
            <a:r>
              <a:rPr lang="cs-CZ" sz="28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Wraz</a:t>
            </a:r>
            <a:r>
              <a:rPr lang="cs-CZ" sz="28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</a:t>
            </a:r>
            <a:r>
              <a:rPr lang="pl-PL" sz="28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Jezusem przyjdę na </a:t>
            </a:r>
            <a:r>
              <a:rPr lang="pl-PL" sz="28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ziemię</a:t>
            </a:r>
            <a:endParaRPr lang="pl-PL" sz="2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cs-CZ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#6. </a:t>
            </a:r>
            <a:r>
              <a:rPr lang="cs-CZ" sz="28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Czeka</a:t>
            </a:r>
            <a:r>
              <a:rPr lang="cs-CZ" sz="28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28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mnie</a:t>
            </a:r>
            <a:r>
              <a:rPr lang="cs-CZ" sz="28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28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królowanie</a:t>
            </a:r>
            <a:r>
              <a:rPr lang="cs-CZ" sz="28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cs-CZ" sz="2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kapłanienie</a:t>
            </a:r>
            <a:r>
              <a:rPr lang="cs-CZ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28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cs-CZ" sz="28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2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Królestwie</a:t>
            </a:r>
            <a:r>
              <a:rPr lang="cs-CZ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2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Mesjasza</a:t>
            </a:r>
            <a:endParaRPr lang="cs-CZ" sz="2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pl-PL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#7.</a:t>
            </a:r>
            <a:r>
              <a:rPr lang="pl-PL" sz="28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28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Zobaczę jak ziemi przemija</a:t>
            </a:r>
            <a:r>
              <a:rPr lang="pl-PL" sz="28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</a:t>
            </a:r>
            <a:r>
              <a:rPr lang="cs-CZ" sz="28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ojawia</a:t>
            </a:r>
            <a:r>
              <a:rPr lang="cs-CZ" sz="28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2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się</a:t>
            </a:r>
            <a:r>
              <a:rPr lang="cs-CZ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2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Nowe</a:t>
            </a:r>
            <a:r>
              <a:rPr lang="cs-CZ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dirty="0" err="1"/>
              <a:t>Niebo</a:t>
            </a:r>
            <a:r>
              <a:rPr lang="cs-CZ" dirty="0"/>
              <a:t> i </a:t>
            </a:r>
            <a:r>
              <a:rPr lang="cs-CZ" sz="2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Nowa</a:t>
            </a:r>
            <a:r>
              <a:rPr lang="cs-CZ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28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Ziemia</a:t>
            </a:r>
            <a:endParaRPr lang="cs-CZ" sz="2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86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Wydarzenia w których planuję brać udział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#1. Gen3:19, </a:t>
            </a:r>
            <a:r>
              <a:rPr lang="pl-PL" dirty="0" err="1" smtClean="0"/>
              <a:t>Łk</a:t>
            </a:r>
            <a:r>
              <a:rPr lang="pl-PL" dirty="0" smtClean="0"/>
              <a:t> 16:19, Hi 17:11-19, </a:t>
            </a:r>
            <a:r>
              <a:rPr lang="pl-PL" dirty="0" err="1" smtClean="0"/>
              <a:t>Heb</a:t>
            </a:r>
            <a:r>
              <a:rPr lang="pl-PL" dirty="0" smtClean="0"/>
              <a:t> 9:27, 1Tes4:15, Dn12:2</a:t>
            </a:r>
          </a:p>
          <a:p>
            <a:pPr marL="0" indent="0">
              <a:buNone/>
            </a:pPr>
            <a:r>
              <a:rPr lang="pl-PL" dirty="0" smtClean="0"/>
              <a:t>#2. </a:t>
            </a:r>
            <a:r>
              <a:rPr lang="it-IT" dirty="0" smtClean="0"/>
              <a:t>1Tes4:13, 1Kor15:51, Fil 3:20</a:t>
            </a:r>
          </a:p>
          <a:p>
            <a:pPr marL="0" indent="0">
              <a:buNone/>
            </a:pPr>
            <a:r>
              <a:rPr lang="it-IT" dirty="0" smtClean="0"/>
              <a:t>#3. </a:t>
            </a:r>
            <a:r>
              <a:rPr lang="pl-PL" dirty="0" err="1" smtClean="0"/>
              <a:t>Rz</a:t>
            </a:r>
            <a:r>
              <a:rPr lang="pl-PL" dirty="0" smtClean="0"/>
              <a:t> 14:10, 12, </a:t>
            </a:r>
            <a:r>
              <a:rPr lang="pl-PL" dirty="0" err="1" smtClean="0"/>
              <a:t>Łk</a:t>
            </a:r>
            <a:r>
              <a:rPr lang="pl-PL" dirty="0" smtClean="0"/>
              <a:t> 19:12, Mt 25:14, 2Kor5:10, 1Kor3:8</a:t>
            </a:r>
          </a:p>
          <a:p>
            <a:pPr marL="0" indent="0">
              <a:buNone/>
            </a:pPr>
            <a:r>
              <a:rPr lang="pl-PL" dirty="0" smtClean="0"/>
              <a:t>#4. </a:t>
            </a:r>
            <a:r>
              <a:rPr lang="cs-CZ" dirty="0" smtClean="0"/>
              <a:t>Ap19:1,7,9, </a:t>
            </a:r>
            <a:r>
              <a:rPr lang="cs-CZ" dirty="0" err="1" smtClean="0"/>
              <a:t>Mt</a:t>
            </a:r>
            <a:r>
              <a:rPr lang="cs-CZ" dirty="0" smtClean="0"/>
              <a:t> 25:1, J14:1-3</a:t>
            </a:r>
          </a:p>
          <a:p>
            <a:pPr marL="0" indent="0">
              <a:buNone/>
            </a:pPr>
            <a:r>
              <a:rPr lang="cs-CZ" dirty="0" smtClean="0"/>
              <a:t>#5. </a:t>
            </a:r>
            <a:r>
              <a:rPr lang="fi-FI" dirty="0" err="1" smtClean="0"/>
              <a:t>Jud</a:t>
            </a:r>
            <a:r>
              <a:rPr lang="fi-FI" dirty="0" smtClean="0"/>
              <a:t> 14, Ap19:1, 14 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#6. </a:t>
            </a:r>
            <a:r>
              <a:rPr lang="pl-PL" dirty="0" smtClean="0"/>
              <a:t>Ap20:6, Łk19:12</a:t>
            </a:r>
          </a:p>
          <a:p>
            <a:pPr marL="0" indent="0">
              <a:buNone/>
            </a:pPr>
            <a:r>
              <a:rPr lang="pl-PL" dirty="0" smtClean="0"/>
              <a:t>#7. </a:t>
            </a:r>
            <a:r>
              <a:rPr lang="cs-CZ" dirty="0" smtClean="0"/>
              <a:t>Ap20:7, 11, Ap21:1-5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6227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dirty="0" smtClean="0"/>
              <a:t>Przypomnienie:</a:t>
            </a:r>
            <a:br>
              <a:rPr lang="pl-PL" altLang="pl-PL" dirty="0" smtClean="0"/>
            </a:br>
            <a:r>
              <a:rPr lang="pl-PL" altLang="pl-PL" dirty="0" smtClean="0"/>
              <a:t>Szeroka droga, która prowadzi na zatracenie</a:t>
            </a:r>
            <a:endParaRPr lang="pl-PL" altLang="pl-PL" dirty="0"/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59417" name="Text Box 44"/>
          <p:cNvSpPr txBox="1">
            <a:spLocks noChangeArrowheads="1"/>
          </p:cNvSpPr>
          <p:nvPr/>
        </p:nvSpPr>
        <p:spPr bwMode="auto">
          <a:xfrm>
            <a:off x="7335839" y="1857376"/>
            <a:ext cx="85248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" name="Sześcian 2"/>
          <p:cNvSpPr/>
          <p:nvPr/>
        </p:nvSpPr>
        <p:spPr>
          <a:xfrm>
            <a:off x="9151939" y="2909888"/>
            <a:ext cx="528637" cy="527050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35" name="Line 5"/>
          <p:cNvSpPr>
            <a:spLocks noChangeShapeType="1"/>
          </p:cNvSpPr>
          <p:nvPr/>
        </p:nvSpPr>
        <p:spPr bwMode="auto">
          <a:xfrm flipV="1">
            <a:off x="9105901" y="3265488"/>
            <a:ext cx="212725" cy="43815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grpSp>
        <p:nvGrpSpPr>
          <p:cNvPr id="54" name="Grupa 53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55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6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7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30" name="AutoShape 2"/>
          <p:cNvSpPr>
            <a:spLocks noChangeArrowheads="1"/>
          </p:cNvSpPr>
          <p:nvPr/>
        </p:nvSpPr>
        <p:spPr bwMode="auto">
          <a:xfrm>
            <a:off x="2940050" y="3146425"/>
            <a:ext cx="2757488" cy="68580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Kościół </a:t>
            </a:r>
            <a:r>
              <a:rPr lang="mr-IN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Ciało Mesjasza</a:t>
            </a:r>
          </a:p>
        </p:txBody>
      </p:sp>
      <p:sp>
        <p:nvSpPr>
          <p:cNvPr id="33" name="Line 4"/>
          <p:cNvSpPr>
            <a:spLocks noChangeShapeType="1"/>
          </p:cNvSpPr>
          <p:nvPr/>
        </p:nvSpPr>
        <p:spPr bwMode="auto">
          <a:xfrm>
            <a:off x="2743201" y="2503488"/>
            <a:ext cx="2957514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4" name="Line 16"/>
          <p:cNvSpPr>
            <a:spLocks noChangeShapeType="1"/>
          </p:cNvSpPr>
          <p:nvPr/>
        </p:nvSpPr>
        <p:spPr bwMode="auto">
          <a:xfrm rot="5400000" flipV="1">
            <a:off x="2449379" y="3137402"/>
            <a:ext cx="1095030" cy="0"/>
          </a:xfrm>
          <a:prstGeom prst="line">
            <a:avLst/>
          </a:prstGeom>
          <a:noFill/>
          <a:ln w="76200" cap="rnd">
            <a:solidFill>
              <a:schemeClr val="accent2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2" name="PoleTekstowe 1"/>
          <p:cNvSpPr txBox="1"/>
          <p:nvPr/>
        </p:nvSpPr>
        <p:spPr>
          <a:xfrm>
            <a:off x="412339" y="4785771"/>
            <a:ext cx="110013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Ważne punkty w życiu człowieka: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/>
              <a:t>Człowiek się rodzi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/>
              <a:t>Żyje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/>
              <a:t>Umiera zstępując do krainy umarłych (hebr. </a:t>
            </a:r>
            <a:r>
              <a:rPr lang="pl-PL" sz="2000" dirty="0" err="1"/>
              <a:t>szeol</a:t>
            </a:r>
            <a:r>
              <a:rPr lang="pl-PL" sz="2000" dirty="0"/>
              <a:t>, gr. hades).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/>
              <a:t>Człowiek zmartwychwstaje.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/>
              <a:t>Zmartwychwstały staje przez Wielkim Białym Tronem gdzie otrzymuje sprawiedliwy wyrok.</a:t>
            </a:r>
          </a:p>
        </p:txBody>
      </p:sp>
      <p:sp>
        <p:nvSpPr>
          <p:cNvPr id="36" name="Oval 26"/>
          <p:cNvSpPr>
            <a:spLocks noChangeArrowheads="1"/>
          </p:cNvSpPr>
          <p:nvPr/>
        </p:nvSpPr>
        <p:spPr bwMode="auto">
          <a:xfrm>
            <a:off x="8486775" y="3464200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5</a:t>
            </a:r>
          </a:p>
        </p:txBody>
      </p:sp>
      <p:sp>
        <p:nvSpPr>
          <p:cNvPr id="37" name="Oval 28"/>
          <p:cNvSpPr>
            <a:spLocks noChangeArrowheads="1"/>
          </p:cNvSpPr>
          <p:nvPr/>
        </p:nvSpPr>
        <p:spPr bwMode="auto">
          <a:xfrm>
            <a:off x="3381145" y="3841752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1</a:t>
            </a:r>
          </a:p>
        </p:txBody>
      </p:sp>
      <p:sp>
        <p:nvSpPr>
          <p:cNvPr id="39" name="Oval 29"/>
          <p:cNvSpPr>
            <a:spLocks noChangeArrowheads="1"/>
          </p:cNvSpPr>
          <p:nvPr/>
        </p:nvSpPr>
        <p:spPr bwMode="auto">
          <a:xfrm>
            <a:off x="8227220" y="4078180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4</a:t>
            </a:r>
          </a:p>
        </p:txBody>
      </p:sp>
      <p:sp>
        <p:nvSpPr>
          <p:cNvPr id="40" name="Oval 30"/>
          <p:cNvSpPr>
            <a:spLocks noChangeArrowheads="1"/>
          </p:cNvSpPr>
          <p:nvPr/>
        </p:nvSpPr>
        <p:spPr bwMode="auto">
          <a:xfrm>
            <a:off x="4418012" y="3958431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2</a:t>
            </a:r>
          </a:p>
        </p:txBody>
      </p:sp>
      <p:sp>
        <p:nvSpPr>
          <p:cNvPr id="41" name="Oval 29"/>
          <p:cNvSpPr>
            <a:spLocks noChangeArrowheads="1"/>
          </p:cNvSpPr>
          <p:nvPr/>
        </p:nvSpPr>
        <p:spPr bwMode="auto">
          <a:xfrm>
            <a:off x="5559971" y="4022726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3</a:t>
            </a:r>
          </a:p>
        </p:txBody>
      </p:sp>
      <p:grpSp>
        <p:nvGrpSpPr>
          <p:cNvPr id="42" name="Grupa 41"/>
          <p:cNvGrpSpPr/>
          <p:nvPr/>
        </p:nvGrpSpPr>
        <p:grpSpPr>
          <a:xfrm>
            <a:off x="2438964" y="2807299"/>
            <a:ext cx="429376" cy="655918"/>
            <a:chOff x="2957194" y="2798382"/>
            <a:chExt cx="419732" cy="641186"/>
          </a:xfrm>
        </p:grpSpPr>
        <p:sp>
          <p:nvSpPr>
            <p:cNvPr id="43" name="Line 32"/>
            <p:cNvSpPr>
              <a:spLocks noChangeShapeType="1"/>
            </p:cNvSpPr>
            <p:nvPr/>
          </p:nvSpPr>
          <p:spPr bwMode="auto">
            <a:xfrm>
              <a:off x="2957194" y="3002294"/>
              <a:ext cx="419732" cy="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44" name="Line 32"/>
            <p:cNvSpPr>
              <a:spLocks noChangeShapeType="1"/>
            </p:cNvSpPr>
            <p:nvPr/>
          </p:nvSpPr>
          <p:spPr bwMode="auto">
            <a:xfrm flipV="1">
              <a:off x="3167060" y="2798382"/>
              <a:ext cx="1" cy="641186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</p:grpSp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8212138" y="5163040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dirty="0"/>
              <a:t>Jezioro ognia</a:t>
            </a:r>
          </a:p>
        </p:txBody>
      </p:sp>
    </p:spTree>
    <p:extLst>
      <p:ext uri="{BB962C8B-B14F-4D97-AF65-F5344CB8AC3E}">
        <p14:creationId xmlns:p14="http://schemas.microsoft.com/office/powerpoint/2010/main" val="1773011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dirty="0" smtClean="0"/>
              <a:t>#0. Wąska ścieżka prowadzi poprzez nowe narodzenie</a:t>
            </a:r>
            <a:endParaRPr lang="pl-PL" altLang="pl-PL" dirty="0"/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7" name="AutoShape 2"/>
          <p:cNvSpPr>
            <a:spLocks noChangeArrowheads="1"/>
          </p:cNvSpPr>
          <p:nvPr/>
        </p:nvSpPr>
        <p:spPr bwMode="auto">
          <a:xfrm>
            <a:off x="2940050" y="3146425"/>
            <a:ext cx="2757488" cy="68580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Kościół </a:t>
            </a:r>
            <a:r>
              <a:rPr lang="mr-IN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Ciało Mesjasza</a:t>
            </a:r>
          </a:p>
        </p:txBody>
      </p:sp>
      <p:sp>
        <p:nvSpPr>
          <p:cNvPr id="59399" name="Line 5"/>
          <p:cNvSpPr>
            <a:spLocks noChangeShapeType="1"/>
          </p:cNvSpPr>
          <p:nvPr/>
        </p:nvSpPr>
        <p:spPr bwMode="auto">
          <a:xfrm>
            <a:off x="4419600" y="3711575"/>
            <a:ext cx="5715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6" name="Line 23"/>
          <p:cNvSpPr>
            <a:spLocks noChangeShapeType="1"/>
          </p:cNvSpPr>
          <p:nvPr/>
        </p:nvSpPr>
        <p:spPr bwMode="auto">
          <a:xfrm>
            <a:off x="7129463" y="3703638"/>
            <a:ext cx="1827212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59417" name="Text Box 44"/>
          <p:cNvSpPr txBox="1">
            <a:spLocks noChangeArrowheads="1"/>
          </p:cNvSpPr>
          <p:nvPr/>
        </p:nvSpPr>
        <p:spPr bwMode="auto">
          <a:xfrm>
            <a:off x="7335839" y="1857376"/>
            <a:ext cx="85248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" name="Sześcian 2"/>
          <p:cNvSpPr/>
          <p:nvPr/>
        </p:nvSpPr>
        <p:spPr>
          <a:xfrm>
            <a:off x="9151939" y="2909888"/>
            <a:ext cx="528637" cy="527050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35" name="Line 5"/>
          <p:cNvSpPr>
            <a:spLocks noChangeShapeType="1"/>
          </p:cNvSpPr>
          <p:nvPr/>
        </p:nvSpPr>
        <p:spPr bwMode="auto">
          <a:xfrm flipV="1">
            <a:off x="9105901" y="3265488"/>
            <a:ext cx="212725" cy="43815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59420" name="Freeform 31"/>
          <p:cNvSpPr>
            <a:spLocks/>
          </p:cNvSpPr>
          <p:nvPr/>
        </p:nvSpPr>
        <p:spPr bwMode="auto">
          <a:xfrm>
            <a:off x="4048267" y="3711386"/>
            <a:ext cx="388938" cy="187325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3" name="pole tekstowe 59"/>
          <p:cNvSpPr txBox="1">
            <a:spLocks noChangeArrowheads="1"/>
          </p:cNvSpPr>
          <p:nvPr/>
        </p:nvSpPr>
        <p:spPr bwMode="auto">
          <a:xfrm>
            <a:off x="3240505" y="6082056"/>
            <a:ext cx="72189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2000" dirty="0" smtClean="0">
                <a:solidFill>
                  <a:srgbClr val="FF0000"/>
                </a:solidFill>
              </a:rPr>
              <a:t>Usłyszawszy </a:t>
            </a:r>
            <a:r>
              <a:rPr lang="pl-PL" altLang="x-none" sz="2000" b="1" dirty="0">
                <a:solidFill>
                  <a:srgbClr val="FF0000"/>
                </a:solidFill>
              </a:rPr>
              <a:t>uwierzyliśmy</a:t>
            </a:r>
            <a:r>
              <a:rPr lang="pl-PL" altLang="x-none" sz="2000" dirty="0">
                <a:solidFill>
                  <a:srgbClr val="FF0000"/>
                </a:solidFill>
              </a:rPr>
              <a:t> a Bóg zapieczętował obiecanym Duchem Świętym. (</a:t>
            </a:r>
            <a:r>
              <a:rPr lang="pl-PL" altLang="x-none" sz="2000" dirty="0" smtClean="0">
                <a:solidFill>
                  <a:srgbClr val="FF0000"/>
                </a:solidFill>
              </a:rPr>
              <a:t>Ef1:13)</a:t>
            </a:r>
            <a:endParaRPr lang="pl-PL" altLang="x-none" sz="2000" dirty="0">
              <a:solidFill>
                <a:srgbClr val="FF0000"/>
              </a:solidFill>
            </a:endParaRPr>
          </a:p>
        </p:txBody>
      </p:sp>
      <p:cxnSp>
        <p:nvCxnSpPr>
          <p:cNvPr id="34" name="Łącznik prosty ze strzałką 33"/>
          <p:cNvCxnSpPr/>
          <p:nvPr/>
        </p:nvCxnSpPr>
        <p:spPr>
          <a:xfrm flipH="1" flipV="1">
            <a:off x="4341674" y="4100059"/>
            <a:ext cx="921688" cy="1546762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upa 35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37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39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0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41" name="pole tekstowe 59"/>
          <p:cNvSpPr txBox="1">
            <a:spLocks noChangeArrowheads="1"/>
          </p:cNvSpPr>
          <p:nvPr/>
        </p:nvSpPr>
        <p:spPr bwMode="auto">
          <a:xfrm>
            <a:off x="5872163" y="5510390"/>
            <a:ext cx="60046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2000" dirty="0" smtClean="0">
                <a:solidFill>
                  <a:srgbClr val="FF0000"/>
                </a:solidFill>
              </a:rPr>
              <a:t>Nas </a:t>
            </a:r>
            <a:r>
              <a:rPr lang="pl-PL" altLang="x-none" sz="2000" dirty="0">
                <a:solidFill>
                  <a:srgbClr val="FF0000"/>
                </a:solidFill>
              </a:rPr>
              <a:t>umarłych na wskutek grzechu Bóg ożywił </a:t>
            </a:r>
            <a:r>
              <a:rPr lang="mr-IN" altLang="x-none" sz="2000" dirty="0" smtClean="0">
                <a:solidFill>
                  <a:srgbClr val="FF0000"/>
                </a:solidFill>
              </a:rPr>
              <a:t>…</a:t>
            </a:r>
            <a:endParaRPr lang="pl-PL" altLang="x-none" sz="2000" dirty="0" smtClean="0">
              <a:solidFill>
                <a:srgbClr val="FF0000"/>
              </a:solidFill>
            </a:endParaRPr>
          </a:p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pl-PL" altLang="x-none" sz="2000" dirty="0" smtClean="0">
                <a:solidFill>
                  <a:srgbClr val="FF0000"/>
                </a:solidFill>
              </a:rPr>
              <a:t>(</a:t>
            </a:r>
            <a:r>
              <a:rPr lang="pl-PL" altLang="x-none" sz="2000" dirty="0">
                <a:solidFill>
                  <a:srgbClr val="FF0000"/>
                </a:solidFill>
              </a:rPr>
              <a:t>Ef </a:t>
            </a:r>
            <a:r>
              <a:rPr lang="pl-PL" altLang="x-none" sz="2000" dirty="0" smtClean="0">
                <a:solidFill>
                  <a:srgbClr val="FF0000"/>
                </a:solidFill>
              </a:rPr>
              <a:t>2:1n)</a:t>
            </a:r>
            <a:endParaRPr lang="pl-PL" altLang="x-none" sz="2000" dirty="0">
              <a:solidFill>
                <a:srgbClr val="FF0000"/>
              </a:solidFill>
            </a:endParaRPr>
          </a:p>
        </p:txBody>
      </p:sp>
      <p:sp>
        <p:nvSpPr>
          <p:cNvPr id="42" name="Line 4"/>
          <p:cNvSpPr>
            <a:spLocks noChangeShapeType="1"/>
          </p:cNvSpPr>
          <p:nvPr/>
        </p:nvSpPr>
        <p:spPr bwMode="auto">
          <a:xfrm>
            <a:off x="2743201" y="2503488"/>
            <a:ext cx="2957514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43" name="Line 16"/>
          <p:cNvSpPr>
            <a:spLocks noChangeShapeType="1"/>
          </p:cNvSpPr>
          <p:nvPr/>
        </p:nvSpPr>
        <p:spPr bwMode="auto">
          <a:xfrm rot="5400000" flipV="1">
            <a:off x="3781558" y="3355488"/>
            <a:ext cx="753450" cy="0"/>
          </a:xfrm>
          <a:prstGeom prst="line">
            <a:avLst/>
          </a:prstGeom>
          <a:noFill/>
          <a:ln w="76200" cap="rnd">
            <a:solidFill>
              <a:srgbClr val="FFF71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4" name="Line 16"/>
          <p:cNvSpPr>
            <a:spLocks noChangeShapeType="1"/>
          </p:cNvSpPr>
          <p:nvPr/>
        </p:nvSpPr>
        <p:spPr bwMode="auto">
          <a:xfrm rot="5400000" flipV="1">
            <a:off x="2449379" y="3137402"/>
            <a:ext cx="1095030" cy="0"/>
          </a:xfrm>
          <a:prstGeom prst="line">
            <a:avLst/>
          </a:prstGeom>
          <a:noFill/>
          <a:ln w="76200" cap="rnd">
            <a:solidFill>
              <a:srgbClr val="FFF71F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grpSp>
        <p:nvGrpSpPr>
          <p:cNvPr id="45" name="Grupa 44"/>
          <p:cNvGrpSpPr/>
          <p:nvPr/>
        </p:nvGrpSpPr>
        <p:grpSpPr>
          <a:xfrm>
            <a:off x="2438964" y="2807299"/>
            <a:ext cx="429376" cy="655918"/>
            <a:chOff x="2957194" y="2798382"/>
            <a:chExt cx="419732" cy="641186"/>
          </a:xfrm>
        </p:grpSpPr>
        <p:sp>
          <p:nvSpPr>
            <p:cNvPr id="46" name="Line 32"/>
            <p:cNvSpPr>
              <a:spLocks noChangeShapeType="1"/>
            </p:cNvSpPr>
            <p:nvPr/>
          </p:nvSpPr>
          <p:spPr bwMode="auto">
            <a:xfrm>
              <a:off x="2957194" y="3002294"/>
              <a:ext cx="419732" cy="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47" name="Line 32"/>
            <p:cNvSpPr>
              <a:spLocks noChangeShapeType="1"/>
            </p:cNvSpPr>
            <p:nvPr/>
          </p:nvSpPr>
          <p:spPr bwMode="auto">
            <a:xfrm flipV="1">
              <a:off x="3167060" y="2798382"/>
              <a:ext cx="1" cy="641186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</p:grp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8212138" y="5163040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dirty="0"/>
              <a:t>Jezioro ognia</a:t>
            </a:r>
          </a:p>
        </p:txBody>
      </p:sp>
      <p:sp>
        <p:nvSpPr>
          <p:cNvPr id="49" name="pole tekstowe 59"/>
          <p:cNvSpPr txBox="1">
            <a:spLocks noChangeArrowheads="1"/>
          </p:cNvSpPr>
          <p:nvPr/>
        </p:nvSpPr>
        <p:spPr bwMode="auto">
          <a:xfrm>
            <a:off x="167163" y="4758617"/>
            <a:ext cx="438879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2000" dirty="0" smtClean="0">
                <a:solidFill>
                  <a:srgbClr val="FF0000"/>
                </a:solidFill>
              </a:rPr>
              <a:t>Pan Jezus powiedział:</a:t>
            </a:r>
            <a:br>
              <a:rPr lang="pl-PL" altLang="x-none" sz="2000" dirty="0" smtClean="0">
                <a:solidFill>
                  <a:srgbClr val="FF0000"/>
                </a:solidFill>
              </a:rPr>
            </a:br>
            <a:r>
              <a:rPr lang="pl-PL" altLang="x-none" sz="2000" dirty="0" smtClean="0">
                <a:solidFill>
                  <a:srgbClr val="FF0000"/>
                </a:solidFill>
              </a:rPr>
              <a:t>Nikodemie, aby zobaczyć Królestwo Boże musisz się na nowo narodzić.</a:t>
            </a:r>
          </a:p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pl-PL" altLang="x-none" sz="2000" dirty="0" smtClean="0">
                <a:solidFill>
                  <a:srgbClr val="FF0000"/>
                </a:solidFill>
              </a:rPr>
              <a:t>(J3:3)</a:t>
            </a:r>
            <a:endParaRPr lang="pl-PL" altLang="x-non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08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905837"/>
            <a:ext cx="9817100" cy="5918200"/>
          </a:xfrm>
          <a:prstGeom prst="rect">
            <a:avLst/>
          </a:prstGeom>
        </p:spPr>
      </p:pic>
      <p:sp>
        <p:nvSpPr>
          <p:cNvPr id="3" name="Owal 2"/>
          <p:cNvSpPr/>
          <p:nvPr/>
        </p:nvSpPr>
        <p:spPr>
          <a:xfrm>
            <a:off x="4980808" y="3523843"/>
            <a:ext cx="2217683" cy="2217683"/>
          </a:xfrm>
          <a:prstGeom prst="ellipse">
            <a:avLst/>
          </a:prstGeom>
          <a:noFill/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Line 16"/>
          <p:cNvSpPr>
            <a:spLocks noChangeShapeType="1"/>
          </p:cNvSpPr>
          <p:nvPr/>
        </p:nvSpPr>
        <p:spPr bwMode="auto">
          <a:xfrm rot="5400000" flipV="1">
            <a:off x="4864826" y="2609317"/>
            <a:ext cx="3061585" cy="0"/>
          </a:xfrm>
          <a:prstGeom prst="line">
            <a:avLst/>
          </a:prstGeom>
          <a:noFill/>
          <a:ln w="117475" cap="rnd">
            <a:solidFill>
              <a:schemeClr val="accent4">
                <a:lumMod val="60000"/>
                <a:lumOff val="40000"/>
              </a:schemeClr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dirty="0" smtClean="0"/>
              <a:t>#0. Wąska ścieżka prowadzi poprzez nowe narodzenie</a:t>
            </a:r>
            <a:br>
              <a:rPr lang="pl-PL" altLang="pl-PL" dirty="0" smtClean="0"/>
            </a:br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3482977" y="3244334"/>
            <a:ext cx="522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pl-PL" dirty="0"/>
              <a:t>#0. Wąska ścieżka prowadzi poprzez nowe narodzenie</a:t>
            </a:r>
          </a:p>
        </p:txBody>
      </p:sp>
    </p:spTree>
    <p:extLst>
      <p:ext uri="{BB962C8B-B14F-4D97-AF65-F5344CB8AC3E}">
        <p14:creationId xmlns:p14="http://schemas.microsoft.com/office/powerpoint/2010/main" val="28323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Gotowość do obrony naszej nadziei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710257"/>
            <a:ext cx="10515600" cy="43198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3200" i="1" u="sng" dirty="0"/>
              <a:t>Pana Boga uświęcajcie w swoich sercach </a:t>
            </a:r>
            <a:r>
              <a:rPr lang="pl-PL" sz="3200" i="1" dirty="0"/>
              <a:t/>
            </a:r>
            <a:br>
              <a:rPr lang="pl-PL" sz="3200" i="1" dirty="0"/>
            </a:br>
            <a:r>
              <a:rPr lang="pl-PL" sz="3200" i="1" dirty="0"/>
              <a:t>	i </a:t>
            </a:r>
            <a:r>
              <a:rPr lang="pl-PL" sz="3200" i="1" u="sng" dirty="0"/>
              <a:t>bądźcie zawsze gotowi do obrony</a:t>
            </a:r>
            <a:r>
              <a:rPr lang="pl-PL" sz="3200" i="1" dirty="0"/>
              <a:t> </a:t>
            </a:r>
            <a:r>
              <a:rPr lang="pl-PL" sz="2400" i="1" dirty="0"/>
              <a:t>(απ</a:t>
            </a:r>
            <a:r>
              <a:rPr lang="pl-PL" sz="2400" i="1" dirty="0" err="1"/>
              <a:t>ολογι</a:t>
            </a:r>
            <a:r>
              <a:rPr lang="pl-PL" sz="2400" i="1" dirty="0"/>
              <a:t>α</a:t>
            </a:r>
            <a:r>
              <a:rPr lang="pl-PL" sz="2400" i="1" dirty="0" err="1"/>
              <a:t>ν</a:t>
            </a:r>
            <a:r>
              <a:rPr lang="pl-PL" sz="2400" i="1" dirty="0"/>
              <a:t> - </a:t>
            </a:r>
            <a:r>
              <a:rPr lang="pl-PL" sz="2400" i="1" dirty="0" err="1"/>
              <a:t>apologian</a:t>
            </a:r>
            <a:r>
              <a:rPr lang="pl-PL" sz="2400" i="1" dirty="0"/>
              <a:t>) </a:t>
            </a:r>
            <a:r>
              <a:rPr lang="pl-PL" sz="3200" i="1" dirty="0"/>
              <a:t/>
            </a:r>
            <a:br>
              <a:rPr lang="pl-PL" sz="3200" i="1" dirty="0"/>
            </a:br>
            <a:r>
              <a:rPr lang="pl-PL" sz="3200" i="1" dirty="0"/>
              <a:t>		przed każdym, kto żądałby od was </a:t>
            </a:r>
            <a:br>
              <a:rPr lang="pl-PL" sz="3200" i="1" dirty="0"/>
            </a:br>
            <a:r>
              <a:rPr lang="pl-PL" sz="3200" i="1" dirty="0"/>
              <a:t>			wyjaśnienia nadziei, która jest w was</a:t>
            </a:r>
            <a:r>
              <a:rPr lang="pl-PL" sz="3200" i="1" dirty="0" smtClean="0"/>
              <a:t>,</a:t>
            </a:r>
          </a:p>
          <a:p>
            <a:pPr marL="0" indent="0">
              <a:buNone/>
            </a:pPr>
            <a:r>
              <a:rPr lang="pl-PL" sz="3200" i="1" dirty="0" smtClean="0"/>
              <a:t>ale </a:t>
            </a:r>
            <a:r>
              <a:rPr lang="pl-PL" sz="3200" i="1" dirty="0"/>
              <a:t>czyńcie to z łagodnością </a:t>
            </a:r>
            <a:br>
              <a:rPr lang="pl-PL" sz="3200" i="1" dirty="0"/>
            </a:br>
            <a:r>
              <a:rPr lang="pl-PL" sz="3200" i="1" dirty="0"/>
              <a:t>	i bojaźnią, </a:t>
            </a:r>
            <a:br>
              <a:rPr lang="pl-PL" sz="3200" i="1" dirty="0"/>
            </a:br>
            <a:r>
              <a:rPr lang="pl-PL" sz="3200" i="1" dirty="0"/>
              <a:t>		mając sumienie czyste</a:t>
            </a:r>
            <a:r>
              <a:rPr lang="pl-PL" sz="3200" i="1" dirty="0" smtClean="0"/>
              <a:t>.</a:t>
            </a:r>
            <a:endParaRPr lang="pl-PL" sz="3200" i="1" dirty="0"/>
          </a:p>
          <a:p>
            <a:pPr marL="0" indent="0" algn="r">
              <a:buNone/>
            </a:pPr>
            <a:r>
              <a:rPr lang="pl-PL" sz="2400" i="1" dirty="0"/>
              <a:t>(</a:t>
            </a:r>
            <a:r>
              <a:rPr lang="pl-PL" sz="2400" i="1" dirty="0" smtClean="0"/>
              <a:t>1 List Piotra </a:t>
            </a:r>
            <a:r>
              <a:rPr lang="pl-PL" sz="2400" i="1" dirty="0"/>
              <a:t>3:15 </a:t>
            </a:r>
            <a:r>
              <a:rPr lang="pl-PL" sz="2400" i="1" dirty="0" err="1"/>
              <a:t>tr</a:t>
            </a:r>
            <a:r>
              <a:rPr lang="pl-PL" sz="24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5784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Ef 1:13 </a:t>
            </a:r>
            <a:r>
              <a:rPr lang="mr-IN" dirty="0"/>
              <a:t>–</a:t>
            </a:r>
            <a:r>
              <a:rPr lang="pl-PL" dirty="0"/>
              <a:t> usłyszeli, uwierzyli, </a:t>
            </a:r>
            <a:r>
              <a:rPr lang="pl-PL" dirty="0" smtClean="0"/>
              <a:t>zapieczętował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idx="1"/>
          </p:nvPr>
        </p:nvSpPr>
        <p:spPr>
          <a:xfrm>
            <a:off x="838200" y="1537527"/>
            <a:ext cx="10515600" cy="2070514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W nim i wy </a:t>
            </a:r>
            <a:r>
              <a:rPr lang="pl-PL" i="1" dirty="0"/>
              <a:t>położyliście nadzieję</a:t>
            </a:r>
            <a:r>
              <a:rPr lang="pl-PL" dirty="0"/>
              <a:t>, kiedy usłyszeliście słowo prawdy, ewangelię waszego zbawienia, w nim też, gdy uwierzyliście, zostaliście zapieczętowani obiecanym Duchem Świętym.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idx="13"/>
          </p:nvPr>
        </p:nvSpPr>
        <p:spPr>
          <a:xfrm>
            <a:off x="838200" y="4031076"/>
            <a:ext cx="10515600" cy="26510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latin typeface="Verdana" charset="0"/>
                <a:ea typeface="Verdana" charset="0"/>
                <a:cs typeface="Verdana" charset="0"/>
              </a:rPr>
              <a:t>Kluczowe słowa: </a:t>
            </a:r>
            <a:br>
              <a:rPr lang="pl-PL" sz="2000" dirty="0">
                <a:latin typeface="Verdana" charset="0"/>
                <a:ea typeface="Verdana" charset="0"/>
                <a:cs typeface="Verdana" charset="0"/>
              </a:rPr>
            </a:br>
            <a:r>
              <a:rPr lang="pl-PL" sz="2000" b="1" i="1" dirty="0">
                <a:latin typeface="Verdana" charset="0"/>
                <a:ea typeface="Verdana" charset="0"/>
                <a:cs typeface="Verdana" charset="0"/>
              </a:rPr>
              <a:t>usłyszeli</a:t>
            </a:r>
            <a:r>
              <a:rPr lang="pl-PL" sz="2000" dirty="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pl-PL" sz="2000" b="1" i="1" dirty="0">
                <a:latin typeface="Verdana" charset="0"/>
                <a:ea typeface="Verdana" charset="0"/>
                <a:cs typeface="Verdana" charset="0"/>
              </a:rPr>
              <a:t>uwierzyli</a:t>
            </a:r>
            <a:r>
              <a:rPr lang="pl-PL" sz="2000" dirty="0">
                <a:latin typeface="Verdana" charset="0"/>
                <a:ea typeface="Verdana" charset="0"/>
                <a:cs typeface="Verdana" charset="0"/>
              </a:rPr>
              <a:t> a Bóg </a:t>
            </a:r>
            <a:r>
              <a:rPr lang="pl-PL" sz="2000" b="1" i="1" dirty="0">
                <a:latin typeface="Verdana" charset="0"/>
                <a:ea typeface="Verdana" charset="0"/>
                <a:cs typeface="Verdana" charset="0"/>
              </a:rPr>
              <a:t>zapieczętował</a:t>
            </a:r>
            <a:r>
              <a:rPr lang="pl-PL" sz="2000" dirty="0">
                <a:latin typeface="Verdana" charset="0"/>
                <a:ea typeface="Verdana" charset="0"/>
                <a:cs typeface="Verdana" charset="0"/>
              </a:rPr>
              <a:t> Duchem Świętym.</a:t>
            </a:r>
          </a:p>
          <a:p>
            <a:pPr marL="0" indent="0">
              <a:buNone/>
            </a:pPr>
            <a:endParaRPr lang="pl-PL" sz="2000" dirty="0">
              <a:latin typeface="Verdana" charset="0"/>
              <a:ea typeface="Verdana" charset="0"/>
              <a:cs typeface="Verdana" charset="0"/>
            </a:endParaRPr>
          </a:p>
          <a:p>
            <a:pPr marL="0" indent="0">
              <a:buNone/>
            </a:pPr>
            <a:r>
              <a:rPr lang="pl-PL" sz="2000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Usłyszcie!</a:t>
            </a:r>
          </a:p>
          <a:p>
            <a:pPr marL="0" indent="0">
              <a:buNone/>
            </a:pPr>
            <a:r>
              <a:rPr lang="pl-PL" sz="2000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	Uwierzcie!</a:t>
            </a:r>
          </a:p>
          <a:p>
            <a:pPr marL="0" indent="0">
              <a:buNone/>
            </a:pPr>
            <a:r>
              <a:rPr lang="pl-PL" sz="2000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		A Bóg Duchem Świętym Was zapieczętuje, </a:t>
            </a:r>
            <a:br>
              <a:rPr lang="pl-PL" sz="2000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pl-PL" sz="2000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		oznaczy jako swoją własność.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10417631" y="3020784"/>
            <a:ext cx="132261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39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!</a:t>
            </a:r>
            <a:endParaRPr lang="pl-PL" sz="24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95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Ef 1:13n – algorytm nawrócenia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838200" y="1254369"/>
            <a:ext cx="10515600" cy="3098970"/>
          </a:xfrm>
        </p:spPr>
        <p:txBody>
          <a:bodyPr/>
          <a:lstStyle/>
          <a:p>
            <a:r>
              <a:rPr lang="pl-PL" i="0" baseline="30000" dirty="0" smtClean="0"/>
              <a:t>(</a:t>
            </a:r>
            <a:r>
              <a:rPr lang="pl-PL" i="0" baseline="30000" dirty="0"/>
              <a:t>13)</a:t>
            </a:r>
            <a:r>
              <a:rPr lang="pl-PL" i="0" dirty="0"/>
              <a:t> W N</a:t>
            </a:r>
            <a:r>
              <a:rPr lang="pl-PL" i="0" dirty="0" smtClean="0"/>
              <a:t>im [ w Chrystusie ] </a:t>
            </a:r>
            <a:r>
              <a:rPr lang="pl-PL" i="0" dirty="0"/>
              <a:t>i wy </a:t>
            </a:r>
            <a:r>
              <a:rPr lang="pl-PL" dirty="0"/>
              <a:t>położyliście nadzieję</a:t>
            </a:r>
            <a:r>
              <a:rPr lang="pl-PL" i="0" dirty="0"/>
              <a:t>, kiedy usłyszeliście słowo prawdy, ewangelię waszego zbawienia, w nim też, gdy uwierzyliście, zostaliście zapieczętowani obiecanym Duchem </a:t>
            </a:r>
            <a:r>
              <a:rPr lang="pl-PL" i="0" dirty="0" smtClean="0"/>
              <a:t>Świętym</a:t>
            </a:r>
            <a:r>
              <a:rPr lang="pl-PL" i="0" dirty="0"/>
              <a:t> </a:t>
            </a:r>
            <a:r>
              <a:rPr lang="pl-PL" i="0" baseline="30000" dirty="0"/>
              <a:t>(14)</a:t>
            </a:r>
            <a:r>
              <a:rPr lang="pl-PL" i="0" dirty="0"/>
              <a:t> </a:t>
            </a:r>
            <a:r>
              <a:rPr lang="pl-PL" i="0" dirty="0" smtClean="0"/>
              <a:t>który </a:t>
            </a:r>
            <a:r>
              <a:rPr lang="pl-PL" i="0" dirty="0"/>
              <a:t>jest zadatkiem naszego dziedzictwa, aż nastąpi odkupienie nabytej własności, dla uwielbienia jego chwały</a:t>
            </a:r>
            <a:r>
              <a:rPr lang="pl-PL" i="0" dirty="0" smtClean="0"/>
              <a:t>.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l-PL" dirty="0" smtClean="0"/>
              <a:t>Wydarzenia: </a:t>
            </a:r>
            <a:r>
              <a:rPr lang="pl-PL" baseline="30000" dirty="0" smtClean="0"/>
              <a:t>(1) </a:t>
            </a:r>
            <a:r>
              <a:rPr lang="pl-PL" dirty="0" smtClean="0"/>
              <a:t>obietnica Ducha, </a:t>
            </a:r>
            <a:r>
              <a:rPr lang="pl-PL" baseline="30000" dirty="0" smtClean="0"/>
              <a:t>(2) </a:t>
            </a:r>
            <a:r>
              <a:rPr lang="pl-PL" dirty="0" smtClean="0"/>
              <a:t>nabycie własności, </a:t>
            </a:r>
            <a:r>
              <a:rPr lang="pl-PL" baseline="30000" dirty="0" smtClean="0"/>
              <a:t>(3) </a:t>
            </a:r>
            <a:r>
              <a:rPr lang="pl-PL" dirty="0" smtClean="0"/>
              <a:t>usłyszenie słowa prawdy i dobrej nowiny, </a:t>
            </a:r>
            <a:r>
              <a:rPr lang="pl-PL" baseline="30000" dirty="0" smtClean="0"/>
              <a:t>(4) </a:t>
            </a:r>
            <a:r>
              <a:rPr lang="pl-PL" dirty="0" smtClean="0"/>
              <a:t>uwierzenie, </a:t>
            </a:r>
            <a:r>
              <a:rPr lang="pl-PL" baseline="30000" dirty="0" smtClean="0"/>
              <a:t>(5) </a:t>
            </a:r>
            <a:r>
              <a:rPr lang="pl-PL" dirty="0" smtClean="0"/>
              <a:t>położenie nadziei, </a:t>
            </a:r>
            <a:r>
              <a:rPr lang="pl-PL" baseline="30000" dirty="0" smtClean="0"/>
              <a:t>(6) </a:t>
            </a:r>
            <a:r>
              <a:rPr lang="pl-PL" dirty="0" smtClean="0"/>
              <a:t>zbawienie, </a:t>
            </a:r>
            <a:r>
              <a:rPr lang="pl-PL" baseline="30000" dirty="0" smtClean="0"/>
              <a:t>(7) </a:t>
            </a:r>
            <a:r>
              <a:rPr lang="pl-PL" dirty="0" smtClean="0"/>
              <a:t>zapieczętowanie Duchem, </a:t>
            </a:r>
            <a:r>
              <a:rPr lang="pl-PL" baseline="30000" dirty="0" smtClean="0"/>
              <a:t>(8) </a:t>
            </a:r>
            <a:r>
              <a:rPr lang="pl-PL" dirty="0" smtClean="0"/>
              <a:t>zadatkowanie dziedzictwa,</a:t>
            </a:r>
            <a:r>
              <a:rPr lang="pl-PL" baseline="30000" dirty="0" smtClean="0"/>
              <a:t> (9)</a:t>
            </a:r>
            <a:r>
              <a:rPr lang="pl-PL" dirty="0" smtClean="0"/>
              <a:t> odkupienie,</a:t>
            </a:r>
            <a:r>
              <a:rPr lang="pl-PL" baseline="30000" dirty="0"/>
              <a:t> (</a:t>
            </a:r>
            <a:r>
              <a:rPr lang="pl-PL" baseline="30000" dirty="0" smtClean="0"/>
              <a:t>10)</a:t>
            </a:r>
            <a:r>
              <a:rPr lang="pl-PL" dirty="0" smtClean="0"/>
              <a:t> objęcie dziedzictwa, </a:t>
            </a:r>
            <a:r>
              <a:rPr lang="pl-PL" baseline="30000" dirty="0"/>
              <a:t>(</a:t>
            </a:r>
            <a:r>
              <a:rPr lang="pl-PL" baseline="30000" dirty="0" smtClean="0"/>
              <a:t>12) </a:t>
            </a:r>
            <a:r>
              <a:rPr lang="pl-PL" dirty="0" smtClean="0"/>
              <a:t>uwielbienie chwały Boga.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375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Ef 2:1-5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838200" y="1254369"/>
            <a:ext cx="10515600" cy="309897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pl-PL" i="0" baseline="30000" dirty="0" smtClean="0"/>
              <a:t>(1)</a:t>
            </a:r>
            <a:r>
              <a:rPr lang="pl-PL" i="0" dirty="0" smtClean="0"/>
              <a:t> I was </a:t>
            </a:r>
            <a:r>
              <a:rPr lang="pl-PL" b="1" u="sng" dirty="0" smtClean="0"/>
              <a:t>ożywił</a:t>
            </a:r>
            <a:r>
              <a:rPr lang="pl-PL" i="0" dirty="0" smtClean="0"/>
              <a:t>, którzy byliście umarli w upadkach i w grzechach; </a:t>
            </a:r>
            <a:r>
              <a:rPr lang="pl-PL" i="0" baseline="30000" dirty="0" smtClean="0"/>
              <a:t>(2)</a:t>
            </a:r>
            <a:r>
              <a:rPr lang="pl-PL" i="0" dirty="0" smtClean="0"/>
              <a:t> W których niegdyś postępowaliście według zwyczaju tego świata </a:t>
            </a:r>
            <a:r>
              <a:rPr lang="pl-PL" dirty="0" smtClean="0"/>
              <a:t>i</a:t>
            </a:r>
            <a:r>
              <a:rPr lang="pl-PL" i="0" dirty="0" smtClean="0"/>
              <a:t> według władcy, który rządzi w powietrzu, ducha, który teraz działa w synach nieposłuszeństwa. </a:t>
            </a:r>
            <a:r>
              <a:rPr lang="pl-PL" i="0" baseline="30000" dirty="0" smtClean="0"/>
              <a:t>(3)</a:t>
            </a:r>
            <a:r>
              <a:rPr lang="pl-PL" i="0" dirty="0" smtClean="0"/>
              <a:t> Wśród nich i my wszyscy żyliśmy niegdyś w pożądliwościach naszego ciała, czyniąc to, co się podobało ciału i myślom, i byliśmy z natury dziećmi gniewu, jak i inni. </a:t>
            </a:r>
            <a:r>
              <a:rPr lang="pl-PL" i="0" baseline="30000" dirty="0" smtClean="0"/>
              <a:t>(4)</a:t>
            </a:r>
            <a:r>
              <a:rPr lang="pl-PL" i="0" dirty="0" smtClean="0"/>
              <a:t> Lecz Bóg, który jest bogaty w miłosierdzie, z powodu swojej wielkiej miłości, którą nas umiłował; </a:t>
            </a:r>
            <a:r>
              <a:rPr lang="pl-PL" i="0" baseline="30000" dirty="0" smtClean="0"/>
              <a:t>(5)</a:t>
            </a:r>
            <a:r>
              <a:rPr lang="pl-PL" i="0" dirty="0" smtClean="0"/>
              <a:t> I </a:t>
            </a:r>
            <a:r>
              <a:rPr lang="pl-PL" dirty="0" smtClean="0"/>
              <a:t>to wtedy</a:t>
            </a:r>
            <a:r>
              <a:rPr lang="pl-PL" i="0" dirty="0" smtClean="0"/>
              <a:t>, gdy byliśmy umarli w grzechach, </a:t>
            </a:r>
            <a:r>
              <a:rPr lang="pl-PL" b="1" i="0" u="sng" dirty="0" smtClean="0"/>
              <a:t>ożywił</a:t>
            </a:r>
            <a:r>
              <a:rPr lang="pl-PL" i="0" dirty="0" smtClean="0"/>
              <a:t> nas razem z Chrystusem, </a:t>
            </a:r>
            <a:r>
              <a:rPr lang="pl-PL" dirty="0" smtClean="0"/>
              <a:t>gdyż</a:t>
            </a:r>
            <a:r>
              <a:rPr lang="pl-PL" i="0" dirty="0" smtClean="0"/>
              <a:t> łaską jesteście zbawieni.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l-PL" dirty="0" smtClean="0"/>
              <a:t>Spójność wypowiedzi Pawła z zapewnienie Pana Jezusa z J5:24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4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Ef 2:5-7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838200" y="1254369"/>
            <a:ext cx="10515600" cy="3098970"/>
          </a:xfrm>
        </p:spPr>
        <p:txBody>
          <a:bodyPr>
            <a:normAutofit/>
          </a:bodyPr>
          <a:lstStyle/>
          <a:p>
            <a:r>
              <a:rPr lang="pl-PL" i="0" baseline="30000" dirty="0" smtClean="0"/>
              <a:t>(</a:t>
            </a:r>
            <a:r>
              <a:rPr lang="pl-PL" i="0" baseline="30000" dirty="0"/>
              <a:t>5)</a:t>
            </a:r>
            <a:r>
              <a:rPr lang="pl-PL" i="0" dirty="0"/>
              <a:t> I </a:t>
            </a:r>
            <a:r>
              <a:rPr lang="pl-PL" dirty="0"/>
              <a:t>to wtedy</a:t>
            </a:r>
            <a:r>
              <a:rPr lang="pl-PL" i="0" dirty="0"/>
              <a:t>, gdy byliśmy umarli w grzechach, ożywił nas razem z Chrystusem, </a:t>
            </a:r>
            <a:r>
              <a:rPr lang="pl-PL" dirty="0"/>
              <a:t>gdyż</a:t>
            </a:r>
            <a:r>
              <a:rPr lang="pl-PL" i="0" dirty="0"/>
              <a:t> łaską jesteście zbawieni; </a:t>
            </a:r>
            <a:r>
              <a:rPr lang="pl-PL" i="0" baseline="30000" dirty="0"/>
              <a:t>(6)</a:t>
            </a:r>
            <a:r>
              <a:rPr lang="pl-PL" i="0" dirty="0"/>
              <a:t> I razem z nim wskrzesił, i razem z nim posadził w </a:t>
            </a:r>
            <a:r>
              <a:rPr lang="pl-PL" dirty="0"/>
              <a:t>miejscach</a:t>
            </a:r>
            <a:r>
              <a:rPr lang="pl-PL" i="0" dirty="0"/>
              <a:t> niebiańskich w Chrystusie Jezusie; </a:t>
            </a:r>
            <a:r>
              <a:rPr lang="pl-PL" i="0" baseline="30000" dirty="0"/>
              <a:t>(7)</a:t>
            </a:r>
            <a:r>
              <a:rPr lang="pl-PL" i="0" dirty="0"/>
              <a:t> Aby okazać w przyszłych wiekach przemożne bogactwo </a:t>
            </a:r>
            <a:r>
              <a:rPr lang="pl-PL" dirty="0"/>
              <a:t>swojej</a:t>
            </a:r>
            <a:r>
              <a:rPr lang="pl-PL" i="0" dirty="0"/>
              <a:t> łaski przez swoją dobroć względem nas w Chrystusie Jezusie.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203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Ef 2:1-7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838200" y="1106886"/>
            <a:ext cx="10515600" cy="473347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pl-PL" sz="2000" i="0" baseline="30000" dirty="0">
                <a:latin typeface="Verdana" charset="0"/>
                <a:ea typeface="Verdana" charset="0"/>
                <a:cs typeface="Verdana" charset="0"/>
              </a:rPr>
              <a:t>(1)</a:t>
            </a:r>
            <a:r>
              <a:rPr lang="pl-PL" sz="2000" i="0" dirty="0">
                <a:latin typeface="Verdana" charset="0"/>
                <a:ea typeface="Verdana" charset="0"/>
                <a:cs typeface="Verdana" charset="0"/>
              </a:rPr>
              <a:t> I was </a:t>
            </a:r>
            <a:r>
              <a:rPr lang="pl-PL" sz="2000" b="1" i="0" u="sng" dirty="0">
                <a:latin typeface="Verdana" charset="0"/>
                <a:ea typeface="Verdana" charset="0"/>
                <a:cs typeface="Verdana" charset="0"/>
              </a:rPr>
              <a:t>ożywił</a:t>
            </a:r>
            <a:r>
              <a:rPr lang="pl-PL" sz="2000" i="0" dirty="0">
                <a:latin typeface="Verdana" charset="0"/>
                <a:ea typeface="Verdana" charset="0"/>
                <a:cs typeface="Verdana" charset="0"/>
              </a:rPr>
              <a:t>, którzy byliście umarli w upadkach i w grzechach; </a:t>
            </a:r>
            <a:r>
              <a:rPr lang="pl-PL" sz="2000" i="0" baseline="30000" dirty="0">
                <a:latin typeface="Verdana" charset="0"/>
                <a:ea typeface="Verdana" charset="0"/>
                <a:cs typeface="Verdana" charset="0"/>
              </a:rPr>
              <a:t>(2)</a:t>
            </a:r>
            <a:r>
              <a:rPr lang="pl-PL" sz="2000" i="0" dirty="0">
                <a:latin typeface="Verdana" charset="0"/>
                <a:ea typeface="Verdana" charset="0"/>
                <a:cs typeface="Verdana" charset="0"/>
              </a:rPr>
              <a:t> W których niegdyś postępowaliście według zwyczaju tego świata </a:t>
            </a:r>
            <a:r>
              <a:rPr lang="pl-PL" sz="2000" dirty="0">
                <a:latin typeface="Verdana" charset="0"/>
                <a:ea typeface="Verdana" charset="0"/>
                <a:cs typeface="Verdana" charset="0"/>
              </a:rPr>
              <a:t>i</a:t>
            </a:r>
            <a:r>
              <a:rPr lang="pl-PL" sz="2000" i="0" dirty="0">
                <a:latin typeface="Verdana" charset="0"/>
                <a:ea typeface="Verdana" charset="0"/>
                <a:cs typeface="Verdana" charset="0"/>
              </a:rPr>
              <a:t> według władcy, który rządzi w powietrzu, ducha, który teraz działa w synach nieposłuszeństwa. </a:t>
            </a:r>
            <a:r>
              <a:rPr lang="pl-PL" sz="2000" i="0" baseline="30000" dirty="0">
                <a:latin typeface="Verdana" charset="0"/>
                <a:ea typeface="Verdana" charset="0"/>
                <a:cs typeface="Verdana" charset="0"/>
              </a:rPr>
              <a:t>(3)</a:t>
            </a:r>
            <a:r>
              <a:rPr lang="pl-PL" sz="2000" i="0" dirty="0">
                <a:latin typeface="Verdana" charset="0"/>
                <a:ea typeface="Verdana" charset="0"/>
                <a:cs typeface="Verdana" charset="0"/>
              </a:rPr>
              <a:t> Wśród nich i my wszyscy żyliśmy niegdyś w pożądliwościach naszego ciała, czyniąc to, co się podobało ciału i myślom, i byliśmy z natury dziećmi gniewu, jak i inni. </a:t>
            </a:r>
            <a:r>
              <a:rPr lang="pl-PL" sz="2000" i="0" baseline="30000" dirty="0">
                <a:latin typeface="Verdana" charset="0"/>
                <a:ea typeface="Verdana" charset="0"/>
                <a:cs typeface="Verdana" charset="0"/>
              </a:rPr>
              <a:t>(4)</a:t>
            </a:r>
            <a:r>
              <a:rPr lang="pl-PL" sz="2000" i="0" dirty="0">
                <a:latin typeface="Verdana" charset="0"/>
                <a:ea typeface="Verdana" charset="0"/>
                <a:cs typeface="Verdana" charset="0"/>
              </a:rPr>
              <a:t> Lecz Bóg, który jest bogaty w miłosierdzie, z powodu swojej wielkiej miłości, którą nas umiłował </a:t>
            </a:r>
            <a:r>
              <a:rPr lang="pl-PL" sz="2000" i="0" baseline="30000" dirty="0">
                <a:latin typeface="Verdana" charset="0"/>
                <a:ea typeface="Verdana" charset="0"/>
                <a:cs typeface="Verdana" charset="0"/>
              </a:rPr>
              <a:t>(5)</a:t>
            </a:r>
            <a:r>
              <a:rPr lang="pl-PL" sz="2000" i="0" dirty="0">
                <a:latin typeface="Verdana" charset="0"/>
                <a:ea typeface="Verdana" charset="0"/>
                <a:cs typeface="Verdana" charset="0"/>
              </a:rPr>
              <a:t> i </a:t>
            </a:r>
            <a:r>
              <a:rPr lang="pl-PL" sz="2000" dirty="0">
                <a:latin typeface="Verdana" charset="0"/>
                <a:ea typeface="Verdana" charset="0"/>
                <a:cs typeface="Verdana" charset="0"/>
              </a:rPr>
              <a:t>to wtedy</a:t>
            </a:r>
            <a:r>
              <a:rPr lang="pl-PL" sz="2000" i="0" dirty="0">
                <a:latin typeface="Verdana" charset="0"/>
                <a:ea typeface="Verdana" charset="0"/>
                <a:cs typeface="Verdana" charset="0"/>
              </a:rPr>
              <a:t>, gdy byliśmy umarli w grzechach, </a:t>
            </a:r>
            <a:r>
              <a:rPr lang="pl-PL" sz="2000" b="1" i="0" u="sng" dirty="0">
                <a:latin typeface="Verdana" charset="0"/>
                <a:ea typeface="Verdana" charset="0"/>
                <a:cs typeface="Verdana" charset="0"/>
              </a:rPr>
              <a:t>ożywił</a:t>
            </a:r>
            <a:r>
              <a:rPr lang="pl-PL" sz="2000" i="0" dirty="0">
                <a:latin typeface="Verdana" charset="0"/>
                <a:ea typeface="Verdana" charset="0"/>
                <a:cs typeface="Verdana" charset="0"/>
              </a:rPr>
              <a:t> nas razem z Chrystusem, </a:t>
            </a:r>
            <a:r>
              <a:rPr lang="pl-PL" sz="2000" dirty="0">
                <a:latin typeface="Verdana" charset="0"/>
                <a:ea typeface="Verdana" charset="0"/>
                <a:cs typeface="Verdana" charset="0"/>
              </a:rPr>
              <a:t>gdyż</a:t>
            </a:r>
            <a:r>
              <a:rPr lang="pl-PL" sz="2000" i="0" dirty="0">
                <a:latin typeface="Verdana" charset="0"/>
                <a:ea typeface="Verdana" charset="0"/>
                <a:cs typeface="Verdana" charset="0"/>
              </a:rPr>
              <a:t> łaską jesteście zbawieni.  </a:t>
            </a:r>
            <a:r>
              <a:rPr lang="pl-PL" sz="2000" i="0" baseline="30000" dirty="0">
                <a:latin typeface="Verdana" charset="0"/>
                <a:ea typeface="Verdana" charset="0"/>
                <a:cs typeface="Verdana" charset="0"/>
              </a:rPr>
              <a:t>(6)</a:t>
            </a:r>
            <a:r>
              <a:rPr lang="pl-PL" sz="2000" i="0" dirty="0">
                <a:latin typeface="Verdana" charset="0"/>
                <a:ea typeface="Verdana" charset="0"/>
                <a:cs typeface="Verdana" charset="0"/>
              </a:rPr>
              <a:t> I razem z nim </a:t>
            </a:r>
            <a:r>
              <a:rPr lang="pl-PL" sz="2000" b="1" i="0" dirty="0">
                <a:latin typeface="Verdana" charset="0"/>
                <a:ea typeface="Verdana" charset="0"/>
                <a:cs typeface="Verdana" charset="0"/>
              </a:rPr>
              <a:t>wskrzesił</a:t>
            </a:r>
            <a:r>
              <a:rPr lang="pl-PL" sz="2000" i="0" dirty="0">
                <a:latin typeface="Verdana" charset="0"/>
                <a:ea typeface="Verdana" charset="0"/>
                <a:cs typeface="Verdana" charset="0"/>
              </a:rPr>
              <a:t>, i razem z nim posadził w </a:t>
            </a:r>
            <a:r>
              <a:rPr lang="pl-PL" sz="2000" dirty="0">
                <a:latin typeface="Verdana" charset="0"/>
                <a:ea typeface="Verdana" charset="0"/>
                <a:cs typeface="Verdana" charset="0"/>
              </a:rPr>
              <a:t>miejscach</a:t>
            </a:r>
            <a:r>
              <a:rPr lang="pl-PL" sz="2000" i="0" dirty="0">
                <a:latin typeface="Verdana" charset="0"/>
                <a:ea typeface="Verdana" charset="0"/>
                <a:cs typeface="Verdana" charset="0"/>
              </a:rPr>
              <a:t> niebiańskich w Chrystusie Jezusie </a:t>
            </a:r>
            <a:r>
              <a:rPr lang="pl-PL" sz="2000" i="0" baseline="30000" dirty="0">
                <a:latin typeface="Verdana" charset="0"/>
                <a:ea typeface="Verdana" charset="0"/>
                <a:cs typeface="Verdana" charset="0"/>
              </a:rPr>
              <a:t>(7)</a:t>
            </a:r>
            <a:r>
              <a:rPr lang="pl-PL" sz="2000" i="0" dirty="0">
                <a:latin typeface="Verdana" charset="0"/>
                <a:ea typeface="Verdana" charset="0"/>
                <a:cs typeface="Verdana" charset="0"/>
              </a:rPr>
              <a:t> aby okazać w przyszłych wiekach przemożne bogactwo </a:t>
            </a:r>
            <a:r>
              <a:rPr lang="pl-PL" sz="2000" dirty="0">
                <a:latin typeface="Verdana" charset="0"/>
                <a:ea typeface="Verdana" charset="0"/>
                <a:cs typeface="Verdana" charset="0"/>
              </a:rPr>
              <a:t>swojej</a:t>
            </a:r>
            <a:r>
              <a:rPr lang="pl-PL" sz="2000" i="0" dirty="0">
                <a:latin typeface="Verdana" charset="0"/>
                <a:ea typeface="Verdana" charset="0"/>
                <a:cs typeface="Verdana" charset="0"/>
              </a:rPr>
              <a:t> łaski przez swoją dobroć względem nas w Chrystusie Jezusie.</a:t>
            </a:r>
            <a:endParaRPr lang="pl-PL" sz="2000" dirty="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4953" y="5900418"/>
            <a:ext cx="1819811" cy="95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4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Ef 2:1-7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1307" y="1825625"/>
            <a:ext cx="82693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Ef 2:8-10 </a:t>
            </a:r>
            <a:r>
              <a:rPr lang="mr-IN" dirty="0" smtClean="0"/>
              <a:t>–</a:t>
            </a:r>
            <a:r>
              <a:rPr lang="pl-PL" dirty="0" smtClean="0"/>
              <a:t> cel nowego stworzenia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838200" y="1254369"/>
            <a:ext cx="10515600" cy="309897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l-PL" i="0" baseline="30000" dirty="0"/>
              <a:t>(8)</a:t>
            </a:r>
            <a:r>
              <a:rPr lang="pl-PL" i="0" dirty="0"/>
              <a:t> Łaską bowiem jesteście zbawieni przez wiarę, i to nie </a:t>
            </a:r>
            <a:r>
              <a:rPr lang="pl-PL" dirty="0"/>
              <a:t>jest</a:t>
            </a:r>
            <a:r>
              <a:rPr lang="pl-PL" i="0" dirty="0"/>
              <a:t> z was, jest to dar Boga. </a:t>
            </a:r>
            <a:r>
              <a:rPr lang="pl-PL" i="0" baseline="30000" dirty="0"/>
              <a:t>(9)</a:t>
            </a:r>
            <a:r>
              <a:rPr lang="pl-PL" i="0" dirty="0"/>
              <a:t> Nie z uczynków, aby nikt się nie chlubił. </a:t>
            </a:r>
            <a:r>
              <a:rPr lang="pl-PL" i="0" baseline="30000" dirty="0"/>
              <a:t>(10)</a:t>
            </a:r>
            <a:r>
              <a:rPr lang="pl-PL" i="0" dirty="0"/>
              <a:t> Jesteśmy bowiem jego dziełem, stworzeni w Chrystusie Jezusie do dobrych uczynków, które Bóg wcześniej przygotował, abyśmy w nich postępowali.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166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Slajd o ważności nowego narodzenia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Obrazek</a:t>
            </a:r>
          </a:p>
          <a:p>
            <a:pPr lvl="1"/>
            <a:r>
              <a:rPr lang="pl-PL" dirty="0" smtClean="0"/>
              <a:t>Ziemia pod grzechem</a:t>
            </a:r>
          </a:p>
          <a:p>
            <a:pPr lvl="1"/>
            <a:r>
              <a:rPr lang="pl-PL" dirty="0" smtClean="0"/>
              <a:t>Na niej rodzi się człowiek skażony grzechem </a:t>
            </a:r>
            <a:r>
              <a:rPr lang="pl-PL" dirty="0" err="1" smtClean="0"/>
              <a:t>swiata</a:t>
            </a:r>
            <a:endParaRPr lang="pl-PL" dirty="0" smtClean="0"/>
          </a:p>
          <a:p>
            <a:pPr lvl="1"/>
            <a:r>
              <a:rPr lang="pl-PL" dirty="0" smtClean="0"/>
              <a:t>Ożywienie </a:t>
            </a:r>
            <a:r>
              <a:rPr lang="mr-IN" dirty="0" smtClean="0"/>
              <a:t>–</a:t>
            </a:r>
            <a:r>
              <a:rPr lang="pl-PL" dirty="0" smtClean="0"/>
              <a:t> przejście do Ciała </a:t>
            </a:r>
            <a:r>
              <a:rPr lang="pl-PL" dirty="0" err="1" smtClean="0"/>
              <a:t>Chrystuja</a:t>
            </a:r>
            <a:endParaRPr lang="pl-PL" dirty="0" smtClean="0"/>
          </a:p>
          <a:p>
            <a:pPr lvl="1"/>
            <a:r>
              <a:rPr lang="pl-PL" dirty="0" err="1" smtClean="0"/>
              <a:t>Świad</a:t>
            </a:r>
            <a:r>
              <a:rPr lang="pl-PL" dirty="0" smtClean="0"/>
              <a:t> na przemiał</a:t>
            </a:r>
          </a:p>
          <a:p>
            <a:pPr lvl="1"/>
            <a:r>
              <a:rPr lang="pl-PL" dirty="0" smtClean="0"/>
              <a:t>Ciało </a:t>
            </a:r>
            <a:r>
              <a:rPr lang="pl-PL" dirty="0" err="1" smtClean="0"/>
              <a:t>Chrusyusa</a:t>
            </a:r>
            <a:r>
              <a:rPr lang="pl-PL" dirty="0" smtClean="0"/>
              <a:t> do TK i dalej</a:t>
            </a:r>
            <a:r>
              <a:rPr lang="mr-IN" dirty="0" smtClean="0"/>
              <a:t>…</a:t>
            </a:r>
            <a:r>
              <a:rPr lang="pl-PL" dirty="0" smtClean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43088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94774" cy="1325563"/>
          </a:xfrm>
        </p:spPr>
        <p:txBody>
          <a:bodyPr/>
          <a:lstStyle/>
          <a:p>
            <a:r>
              <a:rPr lang="pl-PL" altLang="pl-PL" dirty="0"/>
              <a:t>#1. Śmierć ciała, przeniesienie na łono Abrahama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7" name="AutoShape 2"/>
          <p:cNvSpPr>
            <a:spLocks noChangeArrowheads="1"/>
          </p:cNvSpPr>
          <p:nvPr/>
        </p:nvSpPr>
        <p:spPr bwMode="auto">
          <a:xfrm>
            <a:off x="2940050" y="3146425"/>
            <a:ext cx="2757488" cy="68580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Kościół </a:t>
            </a:r>
            <a:r>
              <a:rPr lang="mr-IN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Ciało Mesjasza</a:t>
            </a:r>
          </a:p>
        </p:txBody>
      </p:sp>
      <p:sp>
        <p:nvSpPr>
          <p:cNvPr id="59398" name="Line 4"/>
          <p:cNvSpPr>
            <a:spLocks noChangeShapeType="1"/>
          </p:cNvSpPr>
          <p:nvPr/>
        </p:nvSpPr>
        <p:spPr bwMode="auto">
          <a:xfrm>
            <a:off x="3797301" y="2503488"/>
            <a:ext cx="1903413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9" name="Line 5"/>
          <p:cNvSpPr>
            <a:spLocks noChangeShapeType="1"/>
          </p:cNvSpPr>
          <p:nvPr/>
        </p:nvSpPr>
        <p:spPr bwMode="auto">
          <a:xfrm>
            <a:off x="4419600" y="3711575"/>
            <a:ext cx="5715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7" name="Freeform 31"/>
          <p:cNvSpPr>
            <a:spLocks/>
          </p:cNvSpPr>
          <p:nvPr/>
        </p:nvSpPr>
        <p:spPr bwMode="auto">
          <a:xfrm flipV="1">
            <a:off x="5095876" y="3956050"/>
            <a:ext cx="703263" cy="209550"/>
          </a:xfrm>
          <a:custGeom>
            <a:avLst/>
            <a:gdLst>
              <a:gd name="T0" fmla="*/ 0 w 17983"/>
              <a:gd name="T1" fmla="*/ 0 h 92095"/>
              <a:gd name="T2" fmla="*/ 2147483646 w 17983"/>
              <a:gd name="T3" fmla="*/ 2460128 h 920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28575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59417" name="Text Box 44"/>
          <p:cNvSpPr txBox="1">
            <a:spLocks noChangeArrowheads="1"/>
          </p:cNvSpPr>
          <p:nvPr/>
        </p:nvSpPr>
        <p:spPr bwMode="auto">
          <a:xfrm>
            <a:off x="7335839" y="1857376"/>
            <a:ext cx="85248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2" name="Freeform 31"/>
          <p:cNvSpPr>
            <a:spLocks/>
          </p:cNvSpPr>
          <p:nvPr/>
        </p:nvSpPr>
        <p:spPr bwMode="auto">
          <a:xfrm flipV="1">
            <a:off x="4991100" y="3743326"/>
            <a:ext cx="88900" cy="315913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cxnSp>
        <p:nvCxnSpPr>
          <p:cNvPr id="50" name="Łącznik prosty ze strzałką 49"/>
          <p:cNvCxnSpPr/>
          <p:nvPr/>
        </p:nvCxnSpPr>
        <p:spPr>
          <a:xfrm flipV="1">
            <a:off x="4124996" y="3962177"/>
            <a:ext cx="758157" cy="1128937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59420" name="Freeform 31"/>
          <p:cNvSpPr>
            <a:spLocks/>
          </p:cNvSpPr>
          <p:nvPr/>
        </p:nvSpPr>
        <p:spPr bwMode="auto">
          <a:xfrm>
            <a:off x="4048267" y="3711386"/>
            <a:ext cx="388938" cy="187325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grpSp>
        <p:nvGrpSpPr>
          <p:cNvPr id="54" name="Grupa 53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55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6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7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36" name="pole tekstowe 59"/>
          <p:cNvSpPr txBox="1">
            <a:spLocks noChangeArrowheads="1"/>
          </p:cNvSpPr>
          <p:nvPr/>
        </p:nvSpPr>
        <p:spPr bwMode="auto">
          <a:xfrm>
            <a:off x="526966" y="5144865"/>
            <a:ext cx="36306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800" i="1" dirty="0">
                <a:solidFill>
                  <a:srgbClr val="C00000"/>
                </a:solidFill>
              </a:rPr>
              <a:t>Umarł Bogacz, umarł też i Łazarz i został zaniesiony przez aniołów na łono Abrahama. (</a:t>
            </a:r>
            <a:r>
              <a:rPr lang="pl-PL" altLang="x-none" sz="1800" i="1" dirty="0" err="1">
                <a:solidFill>
                  <a:srgbClr val="C00000"/>
                </a:solidFill>
              </a:rPr>
              <a:t>Łk</a:t>
            </a:r>
            <a:r>
              <a:rPr lang="pl-PL" altLang="x-none" sz="1800" i="1" dirty="0">
                <a:solidFill>
                  <a:srgbClr val="C00000"/>
                </a:solidFill>
              </a:rPr>
              <a:t> 16:22)</a:t>
            </a: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8212138" y="5163040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dirty="0"/>
              <a:t>Jezioro ognia</a:t>
            </a:r>
          </a:p>
        </p:txBody>
      </p:sp>
    </p:spTree>
    <p:extLst>
      <p:ext uri="{BB962C8B-B14F-4D97-AF65-F5344CB8AC3E}">
        <p14:creationId xmlns:p14="http://schemas.microsoft.com/office/powerpoint/2010/main" val="18738545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Trudne ćwiczenie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Jak na podstawie opowiadania o bogaczu i Łazarzu wywnioskować metodę ominięcie krainy umarłych (hadesu) a dostanie się na „Łono Abrahama”.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3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 err="1" smtClean="0"/>
              <a:t>Łk</a:t>
            </a:r>
            <a:r>
              <a:rPr lang="pl-PL" dirty="0" smtClean="0"/>
              <a:t> 16:28</a:t>
            </a:r>
          </a:p>
          <a:p>
            <a:pPr marL="0" indent="0">
              <a:buNone/>
            </a:pPr>
            <a:r>
              <a:rPr lang="pl-PL" dirty="0" smtClean="0"/>
              <a:t>Mam pięciu braci. Niech Łazarz złoży im świadectwo</a:t>
            </a:r>
            <a:r>
              <a:rPr lang="pl-PL" dirty="0"/>
              <a:t>, aby chociaż oni nie trafili do tego miejsca udręki. </a:t>
            </a:r>
            <a:r>
              <a:rPr lang="pl-PL" dirty="0" smtClean="0"/>
              <a:t>Abraham </a:t>
            </a:r>
            <a:r>
              <a:rPr lang="pl-PL" dirty="0"/>
              <a:t>na to: </a:t>
            </a:r>
            <a:r>
              <a:rPr lang="pl-PL" u="sng" dirty="0"/>
              <a:t>Mają Mojżesza i proroków, niech ich słuchają</a:t>
            </a:r>
            <a:r>
              <a:rPr lang="pl-PL" dirty="0"/>
              <a:t>.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Nie</a:t>
            </a:r>
            <a:r>
              <a:rPr lang="pl-PL" dirty="0"/>
              <a:t>, ojcze Abrahamie — nie przestawał prosić bogaty — jeśli pójdzie do nich ktoś z umarłych, opamiętają się.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Wtedy </a:t>
            </a:r>
            <a:r>
              <a:rPr lang="pl-PL" dirty="0"/>
              <a:t>Abraham powiedział: </a:t>
            </a:r>
            <a:r>
              <a:rPr lang="pl-PL" u="sng" dirty="0"/>
              <a:t>Jeśli Mojżesza i proroków nie słuchają</a:t>
            </a:r>
            <a:r>
              <a:rPr lang="pl-PL" dirty="0"/>
              <a:t>, to choćby ktoś z umarłych powstał — nie dadzą się przekonać</a:t>
            </a:r>
            <a:r>
              <a:rPr lang="pl-PL" dirty="0" smtClean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7376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#1. </a:t>
            </a:r>
            <a:r>
              <a:rPr lang="pl-PL" dirty="0" smtClean="0"/>
              <a:t>Czas, historia i </a:t>
            </a:r>
            <a:r>
              <a:rPr lang="pl-PL" dirty="0" err="1" smtClean="0"/>
              <a:t>metahistoria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#2. </a:t>
            </a:r>
            <a:r>
              <a:rPr lang="pl-PL" dirty="0" smtClean="0"/>
              <a:t>Nadzieja – czyli wiara odnośnie przyszłości</a:t>
            </a:r>
            <a:endParaRPr lang="pl-PL" dirty="0"/>
          </a:p>
          <a:p>
            <a:pPr marL="0" indent="0">
              <a:buNone/>
            </a:pPr>
            <a:r>
              <a:rPr lang="pl-PL" dirty="0" smtClean="0"/>
              <a:t>#3. Słowo </a:t>
            </a:r>
            <a:r>
              <a:rPr lang="pl-PL" dirty="0"/>
              <a:t>prawdy: Szeroka droga i wydarzenia na niej</a:t>
            </a:r>
          </a:p>
          <a:p>
            <a:pPr marL="0" indent="0">
              <a:buNone/>
            </a:pPr>
            <a:r>
              <a:rPr lang="pl-PL" dirty="0" smtClean="0"/>
              <a:t>#4. </a:t>
            </a:r>
            <a:r>
              <a:rPr lang="pl-PL" dirty="0"/>
              <a:t>Dobra Nowina: Wydarzenia w życiu ucznia Jezusa</a:t>
            </a:r>
          </a:p>
          <a:p>
            <a:pPr marL="0" indent="0">
              <a:buNone/>
            </a:pPr>
            <a:r>
              <a:rPr lang="pl-PL" dirty="0" smtClean="0"/>
              <a:t>#5. Czas na pytania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4690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Śmierć ciała (Gen3:19)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aseline="30000" dirty="0" smtClean="0"/>
              <a:t>(17)</a:t>
            </a:r>
            <a:r>
              <a:rPr lang="pl-PL" dirty="0" smtClean="0"/>
              <a:t> Do Adama zaś [ Bóg ] powiedział:</a:t>
            </a:r>
          </a:p>
          <a:p>
            <a:pPr>
              <a:spcBef>
                <a:spcPts val="400"/>
              </a:spcBef>
            </a:pPr>
            <a:r>
              <a:rPr lang="pl-PL" dirty="0" smtClean="0"/>
              <a:t>Ponieważ (</a:t>
            </a:r>
            <a:r>
              <a:rPr lang="mr-IN" dirty="0" smtClean="0"/>
              <a:t>…</a:t>
            </a:r>
            <a:r>
              <a:rPr lang="pl-PL" dirty="0" smtClean="0"/>
              <a:t>) zjadłeś z drzewa, o którym ci przykazałem, mówiąc: Nie będziesz z niego jadł – przeklęta </a:t>
            </a:r>
            <a:r>
              <a:rPr lang="pl-PL" i="1" dirty="0" smtClean="0"/>
              <a:t>będzie</a:t>
            </a:r>
            <a:r>
              <a:rPr lang="pl-PL" dirty="0" smtClean="0"/>
              <a:t> ziemia z twego powodu, (…) </a:t>
            </a:r>
            <a:r>
              <a:rPr lang="pl-PL" baseline="30000" dirty="0" smtClean="0"/>
              <a:t>(19)</a:t>
            </a:r>
            <a:r>
              <a:rPr lang="pl-PL" dirty="0" smtClean="0"/>
              <a:t> W pocie czoła będziesz spożywał chleb, aż </a:t>
            </a:r>
            <a:r>
              <a:rPr lang="pl-PL" u="sng" dirty="0" smtClean="0"/>
              <a:t>wrócisz do ziemi, gdyż z niej zostałeś wzięty. Bo jesteś prochem i w proch się obrócisz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xmlns="" id="{B45856CE-C312-7743-BA4C-E0B0A1C9135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l-PL" dirty="0"/>
              <a:t>Ciało z ziemi zrobione do ziemi wraca.</a:t>
            </a:r>
          </a:p>
          <a:p>
            <a:r>
              <a:rPr lang="pl-PL" dirty="0" smtClean="0"/>
              <a:t>Konsekwencją grzechu jest śmierć ciała.</a:t>
            </a:r>
          </a:p>
        </p:txBody>
      </p:sp>
    </p:spTree>
    <p:extLst>
      <p:ext uri="{BB962C8B-B14F-4D97-AF65-F5344CB8AC3E}">
        <p14:creationId xmlns:p14="http://schemas.microsoft.com/office/powerpoint/2010/main" val="102540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Śmierć a potem sąd (Heb1 9:27)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A jak postanowione ludziom raz umrzeć, potem zaś sąd.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l-PL" dirty="0"/>
              <a:t>Biblia nie mówi nic o reinkarnacji, drugiej szansie, po „</a:t>
            </a:r>
            <a:r>
              <a:rPr lang="pl-PL" i="1" dirty="0"/>
              <a:t>pozostawieniu na drugie życie jak na drugi rok w tej samej klasie</a:t>
            </a:r>
            <a:r>
              <a:rPr lang="pl-PL" dirty="0"/>
              <a:t>”.</a:t>
            </a:r>
          </a:p>
          <a:p>
            <a:r>
              <a:rPr lang="pl-PL" dirty="0"/>
              <a:t>Wręcz przeciwnie </a:t>
            </a:r>
            <a:r>
              <a:rPr lang="mr-IN" dirty="0"/>
              <a:t>–</a:t>
            </a:r>
            <a:r>
              <a:rPr lang="pl-PL" dirty="0"/>
              <a:t> mówi o tym, że każdy umrze i każdy będzie sądzony.</a:t>
            </a:r>
          </a:p>
        </p:txBody>
      </p:sp>
    </p:spTree>
    <p:extLst>
      <p:ext uri="{BB962C8B-B14F-4D97-AF65-F5344CB8AC3E}">
        <p14:creationId xmlns:p14="http://schemas.microsoft.com/office/powerpoint/2010/main" val="38279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Kraina umarłych (</a:t>
            </a:r>
            <a:r>
              <a:rPr lang="pl-PL" dirty="0" err="1"/>
              <a:t>Łk</a:t>
            </a:r>
            <a:r>
              <a:rPr lang="pl-PL" dirty="0"/>
              <a:t> 16:19nn)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240921"/>
            <a:ext cx="10515600" cy="4393397"/>
          </a:xfrm>
        </p:spPr>
        <p:txBody>
          <a:bodyPr>
            <a:normAutofit lnSpcReduction="10000"/>
          </a:bodyPr>
          <a:lstStyle/>
          <a:p>
            <a:r>
              <a:rPr lang="pl-PL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(19)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Był pewien bogaty człowiek, który ubierał się w purpurę i bisior i wystawnie ucztował każdego dnia. </a:t>
            </a:r>
            <a:r>
              <a:rPr lang="pl-PL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(20)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Był też pewien żebrak, imieniem Łazarz, który leżał u jego wrót owrzodziały; </a:t>
            </a:r>
            <a:r>
              <a:rPr lang="pl-PL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(21)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Pragnął on nasycić się okruchami, które spadały ze stołu bogacza. Nadto i psy przychodziły i lizały jego wrzody. </a:t>
            </a:r>
            <a:r>
              <a:rPr lang="pl-PL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(22)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I umarł żebrak, i został zaniesiony przez aniołów na łono Abrahama. Umarł też bogacz i został pogrzebany. </a:t>
            </a:r>
            <a:r>
              <a:rPr lang="pl-PL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(23)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A </a:t>
            </a:r>
            <a:r>
              <a:rPr lang="pl-PL" sz="1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będąc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w piekle i cierpiąc męki, podniósł oczy i ujrzał z daleka Abrahama i Łazarza na jego łonie. </a:t>
            </a:r>
            <a:r>
              <a:rPr lang="pl-PL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(24)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Wtedy zawołał: Ojcze Abrahamie, zmiłuj się nade mną i poślij Łazarza, aby umoczył koniec swego palca w wodzie i ochłodził mi język, bo cierpię męki w tym płomieniu. </a:t>
            </a:r>
            <a:r>
              <a:rPr lang="pl-PL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(25)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I powiedział Abraham: Synu, wspomnij, że za życia odebrałeś swoje dobro, podobnie jak Łazarz zło. A teraz on doznaje pociechy, a ty cierpisz męki. </a:t>
            </a:r>
            <a:r>
              <a:rPr lang="pl-PL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(26)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I oprócz tego wszystkiego między nami a wami jest utwierdzona wielka przepaść, aby ci, którzy chcą stąd przejść do was, nie mogli, ani stamtąd przejść do nas. </a:t>
            </a:r>
            <a:r>
              <a:rPr lang="pl-PL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(27)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A on powiedział: Proszę cię więc, ojcze, abyś posłał </a:t>
            </a:r>
            <a:r>
              <a:rPr lang="pl-PL" sz="1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do domu mego ojca. </a:t>
            </a:r>
            <a:r>
              <a:rPr lang="pl-PL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(28)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Mam bowiem pięciu braci – niech im da świadectwo, żeby i oni nie przyszli na to miejsce męki. </a:t>
            </a:r>
            <a:r>
              <a:rPr lang="pl-PL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(29)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Lecz Abraham mu powiedział: Mają Mojżesza i Proroków, niech ich słuchają. </a:t>
            </a:r>
            <a:r>
              <a:rPr lang="pl-PL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(30)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A on odpowiedział: Nie, ojcze Abrahamie, lecz jeśli ktoś z umarłych przyjdzie do nich, będą pokutować. </a:t>
            </a:r>
            <a:r>
              <a:rPr lang="pl-PL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(31)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I powiedział do niego: Jeśli Mojżesza i Proroków nie słuchają, to choćby ktoś zmartwychwstał, nie uwierzą.</a:t>
            </a:r>
          </a:p>
        </p:txBody>
      </p:sp>
      <p:sp>
        <p:nvSpPr>
          <p:cNvPr id="11" name="Symbol zastępczy zawartości 10"/>
          <p:cNvSpPr>
            <a:spLocks noGrp="1"/>
          </p:cNvSpPr>
          <p:nvPr>
            <p:ph idx="13"/>
          </p:nvPr>
        </p:nvSpPr>
        <p:spPr>
          <a:xfrm>
            <a:off x="838200" y="5755341"/>
            <a:ext cx="10515600" cy="843204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pl-PL" dirty="0"/>
              <a:t>Kraina umarłych podzielony jest na dwa obszary: górny i dolny (gr. hades).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Łazarz trafił do górnego, na </a:t>
            </a:r>
            <a:r>
              <a:rPr lang="pl-PL" i="1" dirty="0"/>
              <a:t>łono Abrahama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540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/>
              <a:t>ToDo</a:t>
            </a:r>
            <a:r>
              <a:rPr lang="pl-PL" dirty="0" smtClean="0"/>
              <a:t>: wyjaśnienie pojęcia Łono Abrahama, oraz dzieci Abrahama.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7203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Hi </a:t>
            </a:r>
            <a:r>
              <a:rPr lang="pl-PL" dirty="0" smtClean="0"/>
              <a:t>17:11-19 Hiob i jego nadzieja</a:t>
            </a:r>
            <a:endParaRPr lang="pl-PL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xmlns="" id="{E2E57456-2B7C-354E-A9EE-1F40ACDB3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i="0" baseline="30000" dirty="0"/>
              <a:t>(11)</a:t>
            </a:r>
            <a:r>
              <a:rPr lang="pl-PL" i="0" dirty="0"/>
              <a:t> Moje dni przeminęły, moje plany upadły — nic nie pozostało z pragnień mego serca. </a:t>
            </a:r>
            <a:r>
              <a:rPr lang="pl-PL" i="0" baseline="30000" dirty="0"/>
              <a:t>(12)</a:t>
            </a:r>
            <a:r>
              <a:rPr lang="pl-PL" i="0" dirty="0"/>
              <a:t> Po nocy dzień nastaje, a światło szybko zamienia się w ciemność. </a:t>
            </a:r>
            <a:r>
              <a:rPr lang="pl-PL" i="0" baseline="30000" dirty="0"/>
              <a:t>(13)</a:t>
            </a:r>
            <a:r>
              <a:rPr lang="pl-PL" i="0" dirty="0"/>
              <a:t> Czy czekam? Tak. Na świat zmarłych, on będzie moim domem. Już sobie w ciemności rozłożyłem posłanie. </a:t>
            </a:r>
            <a:r>
              <a:rPr lang="pl-PL" i="0" baseline="30000" dirty="0"/>
              <a:t>(14)</a:t>
            </a:r>
            <a:r>
              <a:rPr lang="pl-PL" i="0" dirty="0"/>
              <a:t> Na grób zawołałem: Jesteś moim ojcem! a na robactwo: Matko! oraz: Siostro! </a:t>
            </a:r>
            <a:r>
              <a:rPr lang="pl-PL" i="0" baseline="30000" dirty="0"/>
              <a:t>(15)</a:t>
            </a:r>
            <a:r>
              <a:rPr lang="pl-PL" i="0" dirty="0"/>
              <a:t> Gdzież więc moja nadzieja? Nadzieja? Kto ją dostrzeże? </a:t>
            </a:r>
            <a:r>
              <a:rPr lang="pl-PL" i="0" baseline="30000" dirty="0"/>
              <a:t>(16)</a:t>
            </a:r>
            <a:r>
              <a:rPr lang="pl-PL" i="0" dirty="0"/>
              <a:t> Zejdzie ze mną do świata umarłych, gdy razem zstąpimy do prochu.</a:t>
            </a:r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1BE710B2-2DE0-5642-BFF2-653443D3D5F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915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Dn12:2</a:t>
            </a:r>
            <a:endParaRPr lang="pl-PL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xmlns="" id="{E2E57456-2B7C-354E-A9EE-1F40ACDB3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A </a:t>
            </a:r>
            <a:r>
              <a:rPr lang="pl-PL" dirty="0"/>
              <a:t>wielu z tych, którzy śpią w prochu ziemi, obudzi się, jedni do życia wiecznego, a drudzy ku hańbie i wiecznej pogardzie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1BE710B2-2DE0-5642-BFF2-653443D3D5F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157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#2. Zmartwychwstanie w nowym ciele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7" name="AutoShape 2"/>
          <p:cNvSpPr>
            <a:spLocks noChangeArrowheads="1"/>
          </p:cNvSpPr>
          <p:nvPr/>
        </p:nvSpPr>
        <p:spPr bwMode="auto">
          <a:xfrm>
            <a:off x="2940050" y="3146425"/>
            <a:ext cx="2757488" cy="68580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Kościół </a:t>
            </a:r>
            <a:r>
              <a:rPr lang="mr-IN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Ciało Mesjasza</a:t>
            </a:r>
          </a:p>
        </p:txBody>
      </p:sp>
      <p:sp>
        <p:nvSpPr>
          <p:cNvPr id="59398" name="Line 4"/>
          <p:cNvSpPr>
            <a:spLocks noChangeShapeType="1"/>
          </p:cNvSpPr>
          <p:nvPr/>
        </p:nvSpPr>
        <p:spPr bwMode="auto">
          <a:xfrm>
            <a:off x="3797301" y="2503488"/>
            <a:ext cx="1903413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9" name="Line 5"/>
          <p:cNvSpPr>
            <a:spLocks noChangeShapeType="1"/>
          </p:cNvSpPr>
          <p:nvPr/>
        </p:nvSpPr>
        <p:spPr bwMode="auto">
          <a:xfrm>
            <a:off x="4419600" y="3711575"/>
            <a:ext cx="5715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1" name="Freeform 8"/>
          <p:cNvSpPr>
            <a:spLocks/>
          </p:cNvSpPr>
          <p:nvPr/>
        </p:nvSpPr>
        <p:spPr bwMode="auto">
          <a:xfrm>
            <a:off x="5700714" y="2503489"/>
            <a:ext cx="257175" cy="581025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7" name="Freeform 31"/>
          <p:cNvSpPr>
            <a:spLocks/>
          </p:cNvSpPr>
          <p:nvPr/>
        </p:nvSpPr>
        <p:spPr bwMode="auto">
          <a:xfrm flipV="1">
            <a:off x="5095876" y="3956050"/>
            <a:ext cx="703263" cy="209550"/>
          </a:xfrm>
          <a:custGeom>
            <a:avLst/>
            <a:gdLst>
              <a:gd name="T0" fmla="*/ 0 w 17983"/>
              <a:gd name="T1" fmla="*/ 0 h 92095"/>
              <a:gd name="T2" fmla="*/ 2147483646 w 17983"/>
              <a:gd name="T3" fmla="*/ 2460128 h 920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28575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8" name="Line 10"/>
          <p:cNvSpPr>
            <a:spLocks noChangeShapeType="1"/>
          </p:cNvSpPr>
          <p:nvPr/>
        </p:nvSpPr>
        <p:spPr bwMode="auto">
          <a:xfrm rot="16200000" flipV="1">
            <a:off x="5483226" y="2757489"/>
            <a:ext cx="638175" cy="15875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9" name="Line 10"/>
          <p:cNvSpPr>
            <a:spLocks noChangeShapeType="1"/>
          </p:cNvSpPr>
          <p:nvPr/>
        </p:nvSpPr>
        <p:spPr bwMode="auto">
          <a:xfrm rot="-5400000">
            <a:off x="5400676" y="3495676"/>
            <a:ext cx="822325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59417" name="Text Box 44"/>
          <p:cNvSpPr txBox="1">
            <a:spLocks noChangeArrowheads="1"/>
          </p:cNvSpPr>
          <p:nvPr/>
        </p:nvSpPr>
        <p:spPr bwMode="auto">
          <a:xfrm>
            <a:off x="7335839" y="1857376"/>
            <a:ext cx="85248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2" name="Freeform 31"/>
          <p:cNvSpPr>
            <a:spLocks/>
          </p:cNvSpPr>
          <p:nvPr/>
        </p:nvSpPr>
        <p:spPr bwMode="auto">
          <a:xfrm flipV="1">
            <a:off x="4991100" y="3743326"/>
            <a:ext cx="88900" cy="315913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2" name="Romb 1"/>
          <p:cNvSpPr/>
          <p:nvPr/>
        </p:nvSpPr>
        <p:spPr bwMode="auto">
          <a:xfrm>
            <a:off x="6092825" y="2566988"/>
            <a:ext cx="349250" cy="355600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T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cxnSp>
        <p:nvCxnSpPr>
          <p:cNvPr id="50" name="Łącznik prosty ze strzałką 49"/>
          <p:cNvCxnSpPr/>
          <p:nvPr/>
        </p:nvCxnSpPr>
        <p:spPr>
          <a:xfrm flipH="1" flipV="1">
            <a:off x="5848929" y="4140250"/>
            <a:ext cx="1152523" cy="1780491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59420" name="Freeform 31"/>
          <p:cNvSpPr>
            <a:spLocks/>
          </p:cNvSpPr>
          <p:nvPr/>
        </p:nvSpPr>
        <p:spPr bwMode="auto">
          <a:xfrm>
            <a:off x="4048267" y="3711386"/>
            <a:ext cx="388938" cy="187325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grpSp>
        <p:nvGrpSpPr>
          <p:cNvPr id="54" name="Grupa 53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55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6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7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40" name="pole tekstowe 59"/>
          <p:cNvSpPr txBox="1">
            <a:spLocks noChangeArrowheads="1"/>
          </p:cNvSpPr>
          <p:nvPr/>
        </p:nvSpPr>
        <p:spPr bwMode="auto">
          <a:xfrm>
            <a:off x="5749712" y="5942221"/>
            <a:ext cx="66979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i="1" dirty="0">
                <a:solidFill>
                  <a:srgbClr val="C00000"/>
                </a:solidFill>
              </a:rPr>
              <a:t>1Tes 4:13nn - </a:t>
            </a:r>
            <a:r>
              <a:rPr lang="mr-IN" altLang="x-none" i="1" dirty="0">
                <a:solidFill>
                  <a:srgbClr val="C00000"/>
                </a:solidFill>
              </a:rPr>
              <a:t>…</a:t>
            </a:r>
            <a:r>
              <a:rPr lang="pl-PL" altLang="x-none" i="1" dirty="0">
                <a:solidFill>
                  <a:srgbClr val="C00000"/>
                </a:solidFill>
              </a:rPr>
              <a:t> na dźwięk trąby zmarli w Chrystusie powstaną pierwsi </a:t>
            </a:r>
            <a:r>
              <a:rPr lang="mr-IN" altLang="x-none" i="1" dirty="0">
                <a:solidFill>
                  <a:srgbClr val="C00000"/>
                </a:solidFill>
              </a:rPr>
              <a:t>…</a:t>
            </a:r>
            <a:endParaRPr lang="pl-PL" altLang="x-none" i="1" dirty="0">
              <a:solidFill>
                <a:srgbClr val="C00000"/>
              </a:solidFill>
            </a:endParaRPr>
          </a:p>
        </p:txBody>
      </p:sp>
      <p:sp>
        <p:nvSpPr>
          <p:cNvPr id="41" name="PoleTekstowe 40"/>
          <p:cNvSpPr txBox="1"/>
          <p:nvPr/>
        </p:nvSpPr>
        <p:spPr>
          <a:xfrm>
            <a:off x="150312" y="4546949"/>
            <a:ext cx="5596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/>
              <a:t>Credo</a:t>
            </a:r>
            <a:r>
              <a:rPr lang="pl-PL" sz="2400" i="1" dirty="0"/>
              <a:t>:</a:t>
            </a:r>
          </a:p>
          <a:p>
            <a:r>
              <a:rPr lang="pl-PL" sz="2400" i="1" dirty="0"/>
              <a:t>Wierzę w jednego Boga (</a:t>
            </a:r>
            <a:r>
              <a:rPr lang="mr-IN" sz="2400" i="1" dirty="0"/>
              <a:t>…</a:t>
            </a:r>
            <a:r>
              <a:rPr lang="pl-PL" sz="2400" i="1" dirty="0"/>
              <a:t>) i w Pana Jezusa Chrystusa który (</a:t>
            </a:r>
            <a:r>
              <a:rPr lang="mr-IN" sz="2400" i="1" dirty="0"/>
              <a:t>…</a:t>
            </a:r>
            <a:r>
              <a:rPr lang="pl-PL" sz="2400" i="1" dirty="0"/>
              <a:t>) umarł i zmartwychwstał</a:t>
            </a:r>
            <a:br>
              <a:rPr lang="pl-PL" sz="2400" i="1" dirty="0"/>
            </a:br>
            <a:r>
              <a:rPr lang="pl-PL" sz="2400" i="1" dirty="0"/>
              <a:t>(</a:t>
            </a:r>
            <a:r>
              <a:rPr lang="mr-IN" sz="2400" i="1" dirty="0"/>
              <a:t>…</a:t>
            </a:r>
            <a:r>
              <a:rPr lang="pl-PL" sz="2400" i="1" dirty="0"/>
              <a:t>) wierzę w ciała zmartwychwstanie (</a:t>
            </a:r>
            <a:r>
              <a:rPr lang="mr-IN" sz="2400" i="1" dirty="0"/>
              <a:t>…</a:t>
            </a:r>
            <a:r>
              <a:rPr lang="pl-PL" sz="2400" i="1" dirty="0"/>
              <a:t>)</a:t>
            </a: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8212138" y="5163040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dirty="0"/>
              <a:t>Jezioro ognia</a:t>
            </a:r>
          </a:p>
        </p:txBody>
      </p:sp>
    </p:spTree>
    <p:extLst>
      <p:ext uri="{BB962C8B-B14F-4D97-AF65-F5344CB8AC3E}">
        <p14:creationId xmlns:p14="http://schemas.microsoft.com/office/powerpoint/2010/main" val="20634459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Hiob 14</a:t>
            </a:r>
            <a:endParaRPr lang="pl-PL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="" xmlns:a16="http://schemas.microsoft.com/office/drawing/2014/main" id="{E2E57456-2B7C-354E-A9EE-1F40ACDB3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mr-IN" baseline="30000" dirty="0" smtClean="0"/>
              <a:t>…</a:t>
            </a:r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="" xmlns:a16="http://schemas.microsoft.com/office/drawing/2014/main" id="{1BE710B2-2DE0-5642-BFF2-653443D3D5F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l-PL" dirty="0" smtClean="0"/>
              <a:t>Oczami zobaczę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5035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1Tes4:15</a:t>
            </a:r>
            <a:endParaRPr lang="pl-PL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xmlns="" id="{E2E57456-2B7C-354E-A9EE-1F40ACDB3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368"/>
            <a:ext cx="10515600" cy="4326161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pl-PL" sz="2000" baseline="30000" dirty="0" smtClean="0"/>
              <a:t>(13)</a:t>
            </a:r>
            <a:r>
              <a:rPr lang="pl-PL" sz="2000" dirty="0" smtClean="0"/>
              <a:t> Nie chcemy, bracia, byście trwali w niewiedzy co do tych, którzy umierają, abyście się nie smucili jak wszyscy ci, którzy nie mają nadziei. </a:t>
            </a:r>
            <a:r>
              <a:rPr lang="pl-PL" sz="2000" baseline="30000" dirty="0" smtClean="0"/>
              <a:t>(14)</a:t>
            </a:r>
            <a:r>
              <a:rPr lang="pl-PL" sz="2000" dirty="0" smtClean="0"/>
              <a:t> Jeśli bowiem wierzymy, że Jezus istotnie umarł i zmartwychwstał, to również tych, którzy umarli w Jezusie, Bóg wyprowadzi wraz z Nim. </a:t>
            </a:r>
            <a:r>
              <a:rPr lang="pl-PL" sz="2000" baseline="30000" dirty="0" smtClean="0"/>
              <a:t>(15)</a:t>
            </a:r>
            <a:r>
              <a:rPr lang="pl-PL" sz="2000" dirty="0" smtClean="0"/>
              <a:t> To bowiem głosimy wam jako słowo Pańskie, że my, żywi, pozostawieni na przyjście Pana, nie wyprzedzimy tych, którzy pomarli. </a:t>
            </a:r>
            <a:r>
              <a:rPr lang="pl-PL" sz="2000" baseline="30000" dirty="0" smtClean="0"/>
              <a:t>(16)</a:t>
            </a:r>
            <a:r>
              <a:rPr lang="pl-PL" sz="2000" dirty="0" smtClean="0"/>
              <a:t> Sam bowiem Pan zstąpi z nieba na hasło i na głos archanioła, i na dźwięk trąby Bożej, a zmarli w Chrystusie powstaną pierwsi. </a:t>
            </a:r>
            <a:r>
              <a:rPr lang="pl-PL" sz="2000" baseline="30000" dirty="0" smtClean="0"/>
              <a:t>(17)</a:t>
            </a:r>
            <a:r>
              <a:rPr lang="pl-PL" sz="2000" dirty="0" smtClean="0"/>
              <a:t> Potem my, żywi, [tak] pozostawieni, wraz z nimi będziemy porwani w powietrze, na obłoki naprzeciw Pana, i w ten sposób na zawsze będziemy z Panem. </a:t>
            </a:r>
            <a:r>
              <a:rPr lang="pl-PL" sz="2000" baseline="30000" dirty="0" smtClean="0"/>
              <a:t>(18)</a:t>
            </a:r>
            <a:r>
              <a:rPr lang="pl-PL" sz="2000" dirty="0" smtClean="0"/>
              <a:t> Przeto wzajemnie się pocieszajcie tymi słowami.</a:t>
            </a:r>
            <a:endParaRPr lang="pl-PL" sz="2000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1BE710B2-2DE0-5642-BFF2-653443D3D5F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756373"/>
            <a:ext cx="10515600" cy="842171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944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1Kor15</a:t>
            </a:r>
            <a:endParaRPr lang="pl-PL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="" xmlns:a16="http://schemas.microsoft.com/office/drawing/2014/main" id="{E2E57456-2B7C-354E-A9EE-1F40ACDB3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mr-IN" baseline="30000" dirty="0" smtClean="0"/>
              <a:t>…</a:t>
            </a:r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="" xmlns:a16="http://schemas.microsoft.com/office/drawing/2014/main" id="{1BE710B2-2DE0-5642-BFF2-653443D3D5F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2910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Część #1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Czas, historia i </a:t>
            </a:r>
            <a:r>
              <a:rPr lang="pl-PL" dirty="0" err="1"/>
              <a:t>metahistoria</a:t>
            </a:r>
            <a:endParaRPr lang="pl-PL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480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#3. Trybunał Chrystusa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7" name="AutoShape 2"/>
          <p:cNvSpPr>
            <a:spLocks noChangeArrowheads="1"/>
          </p:cNvSpPr>
          <p:nvPr/>
        </p:nvSpPr>
        <p:spPr bwMode="auto">
          <a:xfrm>
            <a:off x="2940050" y="3146425"/>
            <a:ext cx="2757488" cy="68580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Kościół </a:t>
            </a:r>
            <a:r>
              <a:rPr lang="mr-IN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Ciało Mesjasza</a:t>
            </a:r>
          </a:p>
        </p:txBody>
      </p:sp>
      <p:sp>
        <p:nvSpPr>
          <p:cNvPr id="59398" name="Line 4"/>
          <p:cNvSpPr>
            <a:spLocks noChangeShapeType="1"/>
          </p:cNvSpPr>
          <p:nvPr/>
        </p:nvSpPr>
        <p:spPr bwMode="auto">
          <a:xfrm>
            <a:off x="3797301" y="2503488"/>
            <a:ext cx="1903413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9" name="Line 5"/>
          <p:cNvSpPr>
            <a:spLocks noChangeShapeType="1"/>
          </p:cNvSpPr>
          <p:nvPr/>
        </p:nvSpPr>
        <p:spPr bwMode="auto">
          <a:xfrm>
            <a:off x="4419600" y="3711575"/>
            <a:ext cx="5715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1" name="Freeform 8"/>
          <p:cNvSpPr>
            <a:spLocks/>
          </p:cNvSpPr>
          <p:nvPr/>
        </p:nvSpPr>
        <p:spPr bwMode="auto">
          <a:xfrm>
            <a:off x="5700714" y="2503489"/>
            <a:ext cx="257175" cy="581025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7" name="Freeform 31"/>
          <p:cNvSpPr>
            <a:spLocks/>
          </p:cNvSpPr>
          <p:nvPr/>
        </p:nvSpPr>
        <p:spPr bwMode="auto">
          <a:xfrm flipV="1">
            <a:off x="5095876" y="3956050"/>
            <a:ext cx="703263" cy="209550"/>
          </a:xfrm>
          <a:custGeom>
            <a:avLst/>
            <a:gdLst>
              <a:gd name="T0" fmla="*/ 0 w 17983"/>
              <a:gd name="T1" fmla="*/ 0 h 92095"/>
              <a:gd name="T2" fmla="*/ 2147483646 w 17983"/>
              <a:gd name="T3" fmla="*/ 2460128 h 920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28575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8" name="Line 10"/>
          <p:cNvSpPr>
            <a:spLocks noChangeShapeType="1"/>
          </p:cNvSpPr>
          <p:nvPr/>
        </p:nvSpPr>
        <p:spPr bwMode="auto">
          <a:xfrm rot="16200000" flipV="1">
            <a:off x="5483226" y="2757489"/>
            <a:ext cx="638175" cy="15875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9" name="Line 10"/>
          <p:cNvSpPr>
            <a:spLocks noChangeShapeType="1"/>
          </p:cNvSpPr>
          <p:nvPr/>
        </p:nvSpPr>
        <p:spPr bwMode="auto">
          <a:xfrm rot="-5400000">
            <a:off x="5400676" y="3495676"/>
            <a:ext cx="822325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59417" name="Text Box 44"/>
          <p:cNvSpPr txBox="1">
            <a:spLocks noChangeArrowheads="1"/>
          </p:cNvSpPr>
          <p:nvPr/>
        </p:nvSpPr>
        <p:spPr bwMode="auto">
          <a:xfrm>
            <a:off x="7335839" y="1857376"/>
            <a:ext cx="85248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2" name="Freeform 31"/>
          <p:cNvSpPr>
            <a:spLocks/>
          </p:cNvSpPr>
          <p:nvPr/>
        </p:nvSpPr>
        <p:spPr bwMode="auto">
          <a:xfrm flipV="1">
            <a:off x="4991100" y="3743326"/>
            <a:ext cx="88900" cy="315913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2" name="Romb 1"/>
          <p:cNvSpPr/>
          <p:nvPr/>
        </p:nvSpPr>
        <p:spPr bwMode="auto">
          <a:xfrm>
            <a:off x="6092825" y="2566988"/>
            <a:ext cx="349250" cy="355600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T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59420" name="Freeform 31"/>
          <p:cNvSpPr>
            <a:spLocks/>
          </p:cNvSpPr>
          <p:nvPr/>
        </p:nvSpPr>
        <p:spPr bwMode="auto">
          <a:xfrm>
            <a:off x="4048267" y="3711386"/>
            <a:ext cx="388938" cy="187325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grpSp>
        <p:nvGrpSpPr>
          <p:cNvPr id="54" name="Grupa 53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55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6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57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40" name="pole tekstowe 59"/>
          <p:cNvSpPr txBox="1">
            <a:spLocks noChangeArrowheads="1"/>
          </p:cNvSpPr>
          <p:nvPr/>
        </p:nvSpPr>
        <p:spPr bwMode="auto">
          <a:xfrm>
            <a:off x="4634629" y="5516138"/>
            <a:ext cx="695949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i="1" dirty="0" err="1">
                <a:solidFill>
                  <a:srgbClr val="FF0000"/>
                </a:solidFill>
              </a:rPr>
              <a:t>Rz</a:t>
            </a:r>
            <a:r>
              <a:rPr lang="pl-PL" altLang="x-none" i="1" dirty="0">
                <a:solidFill>
                  <a:srgbClr val="FF0000"/>
                </a:solidFill>
              </a:rPr>
              <a:t> 14:10,12 Bracia - wszyscy staniemy przed trybunałem Chrystusa i każdy z nas sam za siebie zda rachunek Bogu.</a:t>
            </a:r>
          </a:p>
        </p:txBody>
      </p:sp>
      <p:cxnSp>
        <p:nvCxnSpPr>
          <p:cNvPr id="41" name="Łącznik prosty ze strzałką 40"/>
          <p:cNvCxnSpPr/>
          <p:nvPr/>
        </p:nvCxnSpPr>
        <p:spPr>
          <a:xfrm flipH="1" flipV="1">
            <a:off x="6383083" y="2996328"/>
            <a:ext cx="459645" cy="2562226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oleTekstowe 41"/>
          <p:cNvSpPr txBox="1"/>
          <p:nvPr/>
        </p:nvSpPr>
        <p:spPr>
          <a:xfrm>
            <a:off x="363255" y="5073041"/>
            <a:ext cx="4271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Jaki za siebie zdasz rachunek?</a:t>
            </a: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8212138" y="5163040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dirty="0"/>
              <a:t>Jezioro ognia</a:t>
            </a:r>
          </a:p>
        </p:txBody>
      </p:sp>
    </p:spTree>
    <p:extLst>
      <p:ext uri="{BB962C8B-B14F-4D97-AF65-F5344CB8AC3E}">
        <p14:creationId xmlns:p14="http://schemas.microsoft.com/office/powerpoint/2010/main" val="622027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Gdzie jest mowa o zapłacie, o rozliczeniu sług?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dirty="0" err="1"/>
              <a:t>Łk</a:t>
            </a:r>
            <a:r>
              <a:rPr lang="pl-PL" dirty="0"/>
              <a:t> 19:11-28 – przypowieść o minach (</a:t>
            </a:r>
            <a:r>
              <a:rPr lang="pl-PL" dirty="0" err="1"/>
              <a:t>grzywnych</a:t>
            </a:r>
            <a:r>
              <a:rPr lang="pl-PL" dirty="0"/>
              <a:t>, pieniądzach). </a:t>
            </a:r>
            <a:br>
              <a:rPr lang="pl-PL" dirty="0"/>
            </a:br>
            <a:r>
              <a:rPr lang="pl-PL" dirty="0"/>
              <a:t>Uwaga na dwa rodzaje ludzi: poddani i słudzy.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dirty="0"/>
              <a:t>Mt 25:1-13 </a:t>
            </a:r>
            <a:r>
              <a:rPr lang="mr-IN" dirty="0"/>
              <a:t>–</a:t>
            </a:r>
            <a:r>
              <a:rPr lang="pl-PL" dirty="0"/>
              <a:t> przypowieść o pannach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dirty="0"/>
              <a:t>Mt 25:14-30 </a:t>
            </a:r>
            <a:r>
              <a:rPr lang="mr-IN" dirty="0"/>
              <a:t>–</a:t>
            </a:r>
            <a:r>
              <a:rPr lang="pl-PL" dirty="0"/>
              <a:t> przypowieść o talentach. </a:t>
            </a:r>
            <a:br>
              <a:rPr lang="pl-PL" dirty="0"/>
            </a:br>
            <a:r>
              <a:rPr lang="pl-PL" dirty="0"/>
              <a:t>Uwaga: różny sposób traktowania sług użytecznych i nieużytecznego.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dirty="0" err="1"/>
              <a:t>Rz</a:t>
            </a:r>
            <a:r>
              <a:rPr lang="pl-PL" dirty="0"/>
              <a:t> 14:10 – każdy z wierzących stanie przed Trybunałem </a:t>
            </a:r>
            <a:r>
              <a:rPr lang="pl-PL" u="sng" dirty="0"/>
              <a:t>Chrystusa (UBG).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dirty="0"/>
              <a:t>1Kor 3:8nn </a:t>
            </a:r>
            <a:r>
              <a:rPr lang="mr-IN" dirty="0"/>
              <a:t>–</a:t>
            </a:r>
            <a:r>
              <a:rPr lang="pl-PL" dirty="0"/>
              <a:t> budujesz na fundamencie, ale z czego budujesz? Test to przejście przez ogień?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dirty="0"/>
              <a:t>2Kor 5:10 </a:t>
            </a:r>
            <a:r>
              <a:rPr lang="mr-IN" dirty="0"/>
              <a:t>–</a:t>
            </a:r>
            <a:r>
              <a:rPr lang="pl-PL" dirty="0"/>
              <a:t> zapłata za uczynki dokonane w ciele: dobre i złe, poselstwo pojednania.</a:t>
            </a:r>
          </a:p>
        </p:txBody>
      </p:sp>
    </p:spTree>
    <p:extLst>
      <p:ext uri="{BB962C8B-B14F-4D97-AF65-F5344CB8AC3E}">
        <p14:creationId xmlns:p14="http://schemas.microsoft.com/office/powerpoint/2010/main" val="43473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Talenty - zapłata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07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Talenty – o co dla nieprzyjaciół?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905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Dwa sądy? A może jeszcze więcej?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 smtClean="0"/>
              <a:t>Kto sądzi</a:t>
            </a:r>
          </a:p>
          <a:p>
            <a:r>
              <a:rPr lang="pl-PL" dirty="0" smtClean="0"/>
              <a:t>Kiedy?</a:t>
            </a:r>
          </a:p>
          <a:p>
            <a:r>
              <a:rPr lang="pl-PL" dirty="0" smtClean="0"/>
              <a:t>Wyroki</a:t>
            </a:r>
          </a:p>
          <a:p>
            <a:r>
              <a:rPr lang="pl-PL" dirty="0" smtClean="0"/>
              <a:t>Uczynki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474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#4. Wesela Baranka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7" name="AutoShape 2"/>
          <p:cNvSpPr>
            <a:spLocks noChangeArrowheads="1"/>
          </p:cNvSpPr>
          <p:nvPr/>
        </p:nvSpPr>
        <p:spPr bwMode="auto">
          <a:xfrm>
            <a:off x="2940050" y="3146425"/>
            <a:ext cx="2757488" cy="68580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Kościół </a:t>
            </a:r>
            <a:r>
              <a:rPr lang="mr-IN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Ciało Mesjasza</a:t>
            </a:r>
          </a:p>
        </p:txBody>
      </p:sp>
      <p:sp>
        <p:nvSpPr>
          <p:cNvPr id="59398" name="Line 4"/>
          <p:cNvSpPr>
            <a:spLocks noChangeShapeType="1"/>
          </p:cNvSpPr>
          <p:nvPr/>
        </p:nvSpPr>
        <p:spPr bwMode="auto">
          <a:xfrm>
            <a:off x="3797301" y="2503488"/>
            <a:ext cx="1903413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9" name="Line 5"/>
          <p:cNvSpPr>
            <a:spLocks noChangeShapeType="1"/>
          </p:cNvSpPr>
          <p:nvPr/>
        </p:nvSpPr>
        <p:spPr bwMode="auto">
          <a:xfrm>
            <a:off x="4419600" y="3711575"/>
            <a:ext cx="5715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0" name="Line 7"/>
          <p:cNvSpPr>
            <a:spLocks noChangeShapeType="1"/>
          </p:cNvSpPr>
          <p:nvPr/>
        </p:nvSpPr>
        <p:spPr bwMode="auto">
          <a:xfrm>
            <a:off x="5773739" y="2389188"/>
            <a:ext cx="1355725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1" name="Freeform 8"/>
          <p:cNvSpPr>
            <a:spLocks/>
          </p:cNvSpPr>
          <p:nvPr/>
        </p:nvSpPr>
        <p:spPr bwMode="auto">
          <a:xfrm>
            <a:off x="5700714" y="2503489"/>
            <a:ext cx="257175" cy="581025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3" name="Line 15"/>
          <p:cNvSpPr>
            <a:spLocks noChangeShapeType="1"/>
          </p:cNvSpPr>
          <p:nvPr/>
        </p:nvSpPr>
        <p:spPr bwMode="auto">
          <a:xfrm>
            <a:off x="6048376" y="2503488"/>
            <a:ext cx="9493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7" name="Freeform 31"/>
          <p:cNvSpPr>
            <a:spLocks/>
          </p:cNvSpPr>
          <p:nvPr/>
        </p:nvSpPr>
        <p:spPr bwMode="auto">
          <a:xfrm flipV="1">
            <a:off x="5095876" y="3956050"/>
            <a:ext cx="703263" cy="209550"/>
          </a:xfrm>
          <a:custGeom>
            <a:avLst/>
            <a:gdLst>
              <a:gd name="T0" fmla="*/ 0 w 17983"/>
              <a:gd name="T1" fmla="*/ 0 h 92095"/>
              <a:gd name="T2" fmla="*/ 2147483646 w 17983"/>
              <a:gd name="T3" fmla="*/ 2460128 h 920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28575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8" name="Line 10"/>
          <p:cNvSpPr>
            <a:spLocks noChangeShapeType="1"/>
          </p:cNvSpPr>
          <p:nvPr/>
        </p:nvSpPr>
        <p:spPr bwMode="auto">
          <a:xfrm rot="16200000" flipV="1">
            <a:off x="5483226" y="2757489"/>
            <a:ext cx="638175" cy="15875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9" name="Line 10"/>
          <p:cNvSpPr>
            <a:spLocks noChangeShapeType="1"/>
          </p:cNvSpPr>
          <p:nvPr/>
        </p:nvSpPr>
        <p:spPr bwMode="auto">
          <a:xfrm rot="-5400000">
            <a:off x="5400676" y="3495676"/>
            <a:ext cx="822325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59417" name="Text Box 44"/>
          <p:cNvSpPr txBox="1">
            <a:spLocks noChangeArrowheads="1"/>
          </p:cNvSpPr>
          <p:nvPr/>
        </p:nvSpPr>
        <p:spPr bwMode="auto">
          <a:xfrm>
            <a:off x="7335839" y="1857376"/>
            <a:ext cx="85248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2" name="Freeform 31"/>
          <p:cNvSpPr>
            <a:spLocks/>
          </p:cNvSpPr>
          <p:nvPr/>
        </p:nvSpPr>
        <p:spPr bwMode="auto">
          <a:xfrm flipV="1">
            <a:off x="4991100" y="3743326"/>
            <a:ext cx="88900" cy="315913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2" name="Romb 1"/>
          <p:cNvSpPr/>
          <p:nvPr/>
        </p:nvSpPr>
        <p:spPr bwMode="auto">
          <a:xfrm>
            <a:off x="6092825" y="2566988"/>
            <a:ext cx="349250" cy="355600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/>
              <a:t>T</a:t>
            </a:r>
            <a:endParaRPr lang="pl-PL" b="1" dirty="0"/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grpSp>
        <p:nvGrpSpPr>
          <p:cNvPr id="5" name="Grupa 4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40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2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3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cxnSp>
        <p:nvCxnSpPr>
          <p:cNvPr id="50" name="Łącznik prosty ze strzałką 49"/>
          <p:cNvCxnSpPr/>
          <p:nvPr/>
        </p:nvCxnSpPr>
        <p:spPr>
          <a:xfrm flipV="1">
            <a:off x="6048376" y="2716306"/>
            <a:ext cx="709893" cy="2847896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59420" name="Freeform 31"/>
          <p:cNvSpPr>
            <a:spLocks/>
          </p:cNvSpPr>
          <p:nvPr/>
        </p:nvSpPr>
        <p:spPr bwMode="auto">
          <a:xfrm>
            <a:off x="4048267" y="3711386"/>
            <a:ext cx="388938" cy="187325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6" name="Romb 75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45" name="pole tekstowe 59"/>
          <p:cNvSpPr txBox="1">
            <a:spLocks noChangeArrowheads="1"/>
          </p:cNvSpPr>
          <p:nvPr/>
        </p:nvSpPr>
        <p:spPr bwMode="auto">
          <a:xfrm>
            <a:off x="390447" y="5102537"/>
            <a:ext cx="590087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800" i="1" dirty="0" err="1">
                <a:solidFill>
                  <a:srgbClr val="FF0000"/>
                </a:solidFill>
              </a:rPr>
              <a:t>Ap</a:t>
            </a:r>
            <a:r>
              <a:rPr lang="pl-PL" altLang="x-none" sz="1800" i="1" dirty="0">
                <a:solidFill>
                  <a:srgbClr val="FF0000"/>
                </a:solidFill>
              </a:rPr>
              <a:t> 19.7 Cieszmy się! Weselmy! Oddajmy Mu chwałę! Bo nadeszło wesele Baranka! Jego Małżonka — gotowa! Pozwolono jej przywdziać czysty, lśniący bisior.</a:t>
            </a:r>
          </a:p>
        </p:txBody>
      </p:sp>
      <p:sp>
        <p:nvSpPr>
          <p:cNvPr id="46" name="pole tekstowe 59"/>
          <p:cNvSpPr txBox="1">
            <a:spLocks noChangeArrowheads="1"/>
          </p:cNvSpPr>
          <p:nvPr/>
        </p:nvSpPr>
        <p:spPr bwMode="auto">
          <a:xfrm>
            <a:off x="5128781" y="6132228"/>
            <a:ext cx="44141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800" i="1" dirty="0" err="1">
                <a:solidFill>
                  <a:srgbClr val="FF0000"/>
                </a:solidFill>
              </a:rPr>
              <a:t>Ap</a:t>
            </a:r>
            <a:r>
              <a:rPr lang="pl-PL" altLang="x-none" sz="1800" i="1" dirty="0">
                <a:solidFill>
                  <a:srgbClr val="FF0000"/>
                </a:solidFill>
              </a:rPr>
              <a:t> 19.8 </a:t>
            </a:r>
            <a:r>
              <a:rPr lang="mr-IN" altLang="x-none" sz="1800" i="1" dirty="0">
                <a:solidFill>
                  <a:srgbClr val="FF0000"/>
                </a:solidFill>
              </a:rPr>
              <a:t>…</a:t>
            </a:r>
            <a:r>
              <a:rPr lang="pl-PL" altLang="x-none" sz="1800" i="1" dirty="0">
                <a:solidFill>
                  <a:srgbClr val="FF0000"/>
                </a:solidFill>
              </a:rPr>
              <a:t> a bisior to sprawiedliwe uczynki świętych.</a:t>
            </a: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8212138" y="5163040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dirty="0"/>
              <a:t>Jezioro ognia</a:t>
            </a:r>
          </a:p>
        </p:txBody>
      </p:sp>
    </p:spTree>
    <p:extLst>
      <p:ext uri="{BB962C8B-B14F-4D97-AF65-F5344CB8AC3E}">
        <p14:creationId xmlns:p14="http://schemas.microsoft.com/office/powerpoint/2010/main" val="467160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#5. Powrót na ziemię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7" name="AutoShape 2"/>
          <p:cNvSpPr>
            <a:spLocks noChangeArrowheads="1"/>
          </p:cNvSpPr>
          <p:nvPr/>
        </p:nvSpPr>
        <p:spPr bwMode="auto">
          <a:xfrm>
            <a:off x="2940050" y="3146425"/>
            <a:ext cx="2757488" cy="68580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Kościół </a:t>
            </a:r>
            <a:r>
              <a:rPr lang="mr-IN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Ciało Mesjasza</a:t>
            </a:r>
          </a:p>
        </p:txBody>
      </p:sp>
      <p:sp>
        <p:nvSpPr>
          <p:cNvPr id="59398" name="Line 4"/>
          <p:cNvSpPr>
            <a:spLocks noChangeShapeType="1"/>
          </p:cNvSpPr>
          <p:nvPr/>
        </p:nvSpPr>
        <p:spPr bwMode="auto">
          <a:xfrm>
            <a:off x="3797301" y="2503488"/>
            <a:ext cx="1903413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9" name="Line 5"/>
          <p:cNvSpPr>
            <a:spLocks noChangeShapeType="1"/>
          </p:cNvSpPr>
          <p:nvPr/>
        </p:nvSpPr>
        <p:spPr bwMode="auto">
          <a:xfrm>
            <a:off x="4419600" y="3711575"/>
            <a:ext cx="5715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0" name="Line 7"/>
          <p:cNvSpPr>
            <a:spLocks noChangeShapeType="1"/>
          </p:cNvSpPr>
          <p:nvPr/>
        </p:nvSpPr>
        <p:spPr bwMode="auto">
          <a:xfrm>
            <a:off x="5773739" y="2389188"/>
            <a:ext cx="1355725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1" name="Freeform 8"/>
          <p:cNvSpPr>
            <a:spLocks/>
          </p:cNvSpPr>
          <p:nvPr/>
        </p:nvSpPr>
        <p:spPr bwMode="auto">
          <a:xfrm>
            <a:off x="5700714" y="2503489"/>
            <a:ext cx="257175" cy="581025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3" name="Line 15"/>
          <p:cNvSpPr>
            <a:spLocks noChangeShapeType="1"/>
          </p:cNvSpPr>
          <p:nvPr/>
        </p:nvSpPr>
        <p:spPr bwMode="auto">
          <a:xfrm>
            <a:off x="6048376" y="2503488"/>
            <a:ext cx="9493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7" name="Freeform 31"/>
          <p:cNvSpPr>
            <a:spLocks/>
          </p:cNvSpPr>
          <p:nvPr/>
        </p:nvSpPr>
        <p:spPr bwMode="auto">
          <a:xfrm flipV="1">
            <a:off x="5095876" y="3956050"/>
            <a:ext cx="703263" cy="209550"/>
          </a:xfrm>
          <a:custGeom>
            <a:avLst/>
            <a:gdLst>
              <a:gd name="T0" fmla="*/ 0 w 17983"/>
              <a:gd name="T1" fmla="*/ 0 h 92095"/>
              <a:gd name="T2" fmla="*/ 2147483646 w 17983"/>
              <a:gd name="T3" fmla="*/ 2460128 h 920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28575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8" name="Line 10"/>
          <p:cNvSpPr>
            <a:spLocks noChangeShapeType="1"/>
          </p:cNvSpPr>
          <p:nvPr/>
        </p:nvSpPr>
        <p:spPr bwMode="auto">
          <a:xfrm rot="16200000" flipV="1">
            <a:off x="5483226" y="2757489"/>
            <a:ext cx="638175" cy="15875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9" name="Line 10"/>
          <p:cNvSpPr>
            <a:spLocks noChangeShapeType="1"/>
          </p:cNvSpPr>
          <p:nvPr/>
        </p:nvSpPr>
        <p:spPr bwMode="auto">
          <a:xfrm rot="-5400000">
            <a:off x="5400676" y="3495676"/>
            <a:ext cx="822325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59417" name="Text Box 44"/>
          <p:cNvSpPr txBox="1">
            <a:spLocks noChangeArrowheads="1"/>
          </p:cNvSpPr>
          <p:nvPr/>
        </p:nvSpPr>
        <p:spPr bwMode="auto">
          <a:xfrm>
            <a:off x="7335839" y="1857376"/>
            <a:ext cx="85248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2" name="Freeform 31"/>
          <p:cNvSpPr>
            <a:spLocks/>
          </p:cNvSpPr>
          <p:nvPr/>
        </p:nvSpPr>
        <p:spPr bwMode="auto">
          <a:xfrm flipV="1">
            <a:off x="4991100" y="3743326"/>
            <a:ext cx="88900" cy="315913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2" name="Romb 1"/>
          <p:cNvSpPr/>
          <p:nvPr/>
        </p:nvSpPr>
        <p:spPr bwMode="auto">
          <a:xfrm>
            <a:off x="6092825" y="2566988"/>
            <a:ext cx="349250" cy="355600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/>
              <a:t>T</a:t>
            </a:r>
            <a:endParaRPr lang="pl-PL" b="1" dirty="0"/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grpSp>
        <p:nvGrpSpPr>
          <p:cNvPr id="5" name="Grupa 4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40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2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3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cxnSp>
        <p:nvCxnSpPr>
          <p:cNvPr id="50" name="Łącznik prosty ze strzałką 49"/>
          <p:cNvCxnSpPr/>
          <p:nvPr/>
        </p:nvCxnSpPr>
        <p:spPr>
          <a:xfrm flipV="1">
            <a:off x="5645152" y="3832227"/>
            <a:ext cx="1422399" cy="1960159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59420" name="Freeform 31"/>
          <p:cNvSpPr>
            <a:spLocks/>
          </p:cNvSpPr>
          <p:nvPr/>
        </p:nvSpPr>
        <p:spPr bwMode="auto">
          <a:xfrm>
            <a:off x="4048267" y="3711386"/>
            <a:ext cx="388938" cy="187325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6" name="AutoShape 2"/>
          <p:cNvSpPr>
            <a:spLocks noChangeArrowheads="1"/>
          </p:cNvSpPr>
          <p:nvPr/>
        </p:nvSpPr>
        <p:spPr bwMode="auto">
          <a:xfrm>
            <a:off x="7056439" y="3146425"/>
            <a:ext cx="1520825" cy="687388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  <a:ex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Królestwo Mesjasza</a:t>
            </a:r>
          </a:p>
        </p:txBody>
      </p:sp>
      <p:sp>
        <p:nvSpPr>
          <p:cNvPr id="68" name="Line 14"/>
          <p:cNvSpPr>
            <a:spLocks noChangeShapeType="1"/>
          </p:cNvSpPr>
          <p:nvPr/>
        </p:nvSpPr>
        <p:spPr bwMode="auto">
          <a:xfrm rot="5400000" flipV="1">
            <a:off x="6456363" y="3036888"/>
            <a:ext cx="10826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9" name="Line 17"/>
          <p:cNvSpPr>
            <a:spLocks noChangeShapeType="1"/>
          </p:cNvSpPr>
          <p:nvPr/>
        </p:nvSpPr>
        <p:spPr bwMode="auto">
          <a:xfrm rot="5400000" flipV="1">
            <a:off x="6472238" y="3046413"/>
            <a:ext cx="13144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0" name="Line 22"/>
          <p:cNvSpPr>
            <a:spLocks noChangeShapeType="1"/>
          </p:cNvSpPr>
          <p:nvPr/>
        </p:nvSpPr>
        <p:spPr bwMode="auto">
          <a:xfrm>
            <a:off x="7015163" y="3589338"/>
            <a:ext cx="20701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1" name="Line 23"/>
          <p:cNvSpPr>
            <a:spLocks noChangeShapeType="1"/>
          </p:cNvSpPr>
          <p:nvPr/>
        </p:nvSpPr>
        <p:spPr bwMode="auto">
          <a:xfrm>
            <a:off x="7129463" y="3703638"/>
            <a:ext cx="1827212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6" name="Romb 75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48" name="pole tekstowe 59"/>
          <p:cNvSpPr txBox="1">
            <a:spLocks noChangeArrowheads="1"/>
          </p:cNvSpPr>
          <p:nvPr/>
        </p:nvSpPr>
        <p:spPr bwMode="auto">
          <a:xfrm>
            <a:off x="6335852" y="5544143"/>
            <a:ext cx="42862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400" b="1" dirty="0"/>
              <a:t>Bardzo stara pieśń: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400" i="1" dirty="0"/>
              <a:t>Oto Pan Bóg przyjdzie, </a:t>
            </a:r>
            <a:br>
              <a:rPr lang="pl-PL" altLang="x-none" sz="1400" i="1" dirty="0"/>
            </a:br>
            <a:r>
              <a:rPr lang="pl-PL" altLang="x-none" sz="1400" i="1" dirty="0"/>
              <a:t>z rzeszą świętych </a:t>
            </a:r>
            <a:r>
              <a:rPr lang="pl-PL" altLang="x-none" sz="1400" i="1" dirty="0" err="1"/>
              <a:t>k’nam</a:t>
            </a:r>
            <a:r>
              <a:rPr lang="pl-PL" altLang="x-none" sz="1400" i="1" dirty="0"/>
              <a:t> przybędzie.</a:t>
            </a:r>
            <a:br>
              <a:rPr lang="pl-PL" altLang="x-none" sz="1400" i="1" dirty="0"/>
            </a:br>
            <a:r>
              <a:rPr lang="pl-PL" altLang="x-none" sz="1400" i="1" dirty="0"/>
              <a:t>Wielka radość w dzień ów będzie,</a:t>
            </a:r>
            <a:br>
              <a:rPr lang="pl-PL" altLang="x-none" sz="1400" i="1" dirty="0"/>
            </a:br>
            <a:r>
              <a:rPr lang="pl-PL" altLang="x-none" sz="1400" i="1" dirty="0"/>
              <a:t>Alleluja!</a:t>
            </a:r>
          </a:p>
        </p:txBody>
      </p:sp>
      <p:sp>
        <p:nvSpPr>
          <p:cNvPr id="54" name="pole tekstowe 59"/>
          <p:cNvSpPr txBox="1">
            <a:spLocks noChangeArrowheads="1"/>
          </p:cNvSpPr>
          <p:nvPr/>
        </p:nvSpPr>
        <p:spPr bwMode="auto">
          <a:xfrm>
            <a:off x="524435" y="4741902"/>
            <a:ext cx="533862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800" i="1" dirty="0" err="1">
                <a:solidFill>
                  <a:srgbClr val="FF0000"/>
                </a:solidFill>
              </a:rPr>
              <a:t>Ap</a:t>
            </a:r>
            <a:r>
              <a:rPr lang="pl-PL" altLang="x-none" sz="1800" i="1" dirty="0">
                <a:solidFill>
                  <a:srgbClr val="FF0000"/>
                </a:solidFill>
              </a:rPr>
              <a:t> 19.11-14 Zobaczyłem otwarte niebo, a na białym koniu siedział Ten, którego imię brzmi Wierny i Prawdziwy. Ubrany był w szatę skąpaną we krwi a na imię miał: Słowo Boga.</a:t>
            </a:r>
            <a:br>
              <a:rPr lang="pl-PL" altLang="x-none" sz="1800" i="1" dirty="0">
                <a:solidFill>
                  <a:srgbClr val="FF0000"/>
                </a:solidFill>
              </a:rPr>
            </a:br>
            <a:r>
              <a:rPr lang="pl-PL" altLang="x-none" sz="1800" i="1" dirty="0">
                <a:solidFill>
                  <a:srgbClr val="FF0000"/>
                </a:solidFill>
              </a:rPr>
              <a:t>Podążały za Nim zastępy nieba — na białych koniach, ubrane w czysty, biały bisior.</a:t>
            </a:r>
          </a:p>
        </p:txBody>
      </p: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8212138" y="5163040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dirty="0"/>
              <a:t>Jezioro ognia</a:t>
            </a:r>
          </a:p>
        </p:txBody>
      </p:sp>
    </p:spTree>
    <p:extLst>
      <p:ext uri="{BB962C8B-B14F-4D97-AF65-F5344CB8AC3E}">
        <p14:creationId xmlns:p14="http://schemas.microsoft.com/office/powerpoint/2010/main" val="1622857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#6. </a:t>
            </a:r>
            <a:r>
              <a:rPr lang="pl-PL" altLang="pl-PL" dirty="0" err="1"/>
              <a:t>Współkrólowanie</a:t>
            </a:r>
            <a:r>
              <a:rPr lang="pl-PL" altLang="pl-PL" dirty="0"/>
              <a:t> w Królestwie Mesjasza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7" name="AutoShape 2"/>
          <p:cNvSpPr>
            <a:spLocks noChangeArrowheads="1"/>
          </p:cNvSpPr>
          <p:nvPr/>
        </p:nvSpPr>
        <p:spPr bwMode="auto">
          <a:xfrm>
            <a:off x="2940050" y="3146425"/>
            <a:ext cx="2757488" cy="68580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Kościół </a:t>
            </a:r>
            <a:r>
              <a:rPr lang="mr-IN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Ciało Mesjasza</a:t>
            </a:r>
          </a:p>
        </p:txBody>
      </p:sp>
      <p:sp>
        <p:nvSpPr>
          <p:cNvPr id="59398" name="Line 4"/>
          <p:cNvSpPr>
            <a:spLocks noChangeShapeType="1"/>
          </p:cNvSpPr>
          <p:nvPr/>
        </p:nvSpPr>
        <p:spPr bwMode="auto">
          <a:xfrm>
            <a:off x="3797301" y="2503488"/>
            <a:ext cx="1903413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9" name="Line 5"/>
          <p:cNvSpPr>
            <a:spLocks noChangeShapeType="1"/>
          </p:cNvSpPr>
          <p:nvPr/>
        </p:nvSpPr>
        <p:spPr bwMode="auto">
          <a:xfrm>
            <a:off x="4419600" y="3711575"/>
            <a:ext cx="5715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0" name="Line 7"/>
          <p:cNvSpPr>
            <a:spLocks noChangeShapeType="1"/>
          </p:cNvSpPr>
          <p:nvPr/>
        </p:nvSpPr>
        <p:spPr bwMode="auto">
          <a:xfrm>
            <a:off x="5773739" y="2389188"/>
            <a:ext cx="1355725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1" name="Freeform 8"/>
          <p:cNvSpPr>
            <a:spLocks/>
          </p:cNvSpPr>
          <p:nvPr/>
        </p:nvSpPr>
        <p:spPr bwMode="auto">
          <a:xfrm>
            <a:off x="5700714" y="2503489"/>
            <a:ext cx="257175" cy="581025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3" name="Line 15"/>
          <p:cNvSpPr>
            <a:spLocks noChangeShapeType="1"/>
          </p:cNvSpPr>
          <p:nvPr/>
        </p:nvSpPr>
        <p:spPr bwMode="auto">
          <a:xfrm>
            <a:off x="6048376" y="2503488"/>
            <a:ext cx="9493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7" name="Freeform 31"/>
          <p:cNvSpPr>
            <a:spLocks/>
          </p:cNvSpPr>
          <p:nvPr/>
        </p:nvSpPr>
        <p:spPr bwMode="auto">
          <a:xfrm flipV="1">
            <a:off x="5095876" y="3956050"/>
            <a:ext cx="703263" cy="209550"/>
          </a:xfrm>
          <a:custGeom>
            <a:avLst/>
            <a:gdLst>
              <a:gd name="T0" fmla="*/ 0 w 17983"/>
              <a:gd name="T1" fmla="*/ 0 h 92095"/>
              <a:gd name="T2" fmla="*/ 2147483646 w 17983"/>
              <a:gd name="T3" fmla="*/ 2460128 h 920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28575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8" name="Line 10"/>
          <p:cNvSpPr>
            <a:spLocks noChangeShapeType="1"/>
          </p:cNvSpPr>
          <p:nvPr/>
        </p:nvSpPr>
        <p:spPr bwMode="auto">
          <a:xfrm rot="16200000" flipV="1">
            <a:off x="5483226" y="2757489"/>
            <a:ext cx="638175" cy="15875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9" name="Line 10"/>
          <p:cNvSpPr>
            <a:spLocks noChangeShapeType="1"/>
          </p:cNvSpPr>
          <p:nvPr/>
        </p:nvSpPr>
        <p:spPr bwMode="auto">
          <a:xfrm rot="-5400000">
            <a:off x="5400676" y="3495676"/>
            <a:ext cx="822325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59417" name="Text Box 44"/>
          <p:cNvSpPr txBox="1">
            <a:spLocks noChangeArrowheads="1"/>
          </p:cNvSpPr>
          <p:nvPr/>
        </p:nvSpPr>
        <p:spPr bwMode="auto">
          <a:xfrm>
            <a:off x="7335839" y="1857376"/>
            <a:ext cx="85248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2" name="Freeform 31"/>
          <p:cNvSpPr>
            <a:spLocks/>
          </p:cNvSpPr>
          <p:nvPr/>
        </p:nvSpPr>
        <p:spPr bwMode="auto">
          <a:xfrm flipV="1">
            <a:off x="4991100" y="3743326"/>
            <a:ext cx="88900" cy="315913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2" name="Romb 1"/>
          <p:cNvSpPr/>
          <p:nvPr/>
        </p:nvSpPr>
        <p:spPr bwMode="auto">
          <a:xfrm>
            <a:off x="6092825" y="2566988"/>
            <a:ext cx="349250" cy="355600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/>
              <a:t>T</a:t>
            </a:r>
            <a:endParaRPr lang="pl-PL" b="1" dirty="0"/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grpSp>
        <p:nvGrpSpPr>
          <p:cNvPr id="5" name="Grupa 4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40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2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3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3" name="Sześcian 2"/>
          <p:cNvSpPr/>
          <p:nvPr/>
        </p:nvSpPr>
        <p:spPr>
          <a:xfrm>
            <a:off x="9151939" y="2909888"/>
            <a:ext cx="528637" cy="527050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35" name="Line 5"/>
          <p:cNvSpPr>
            <a:spLocks noChangeShapeType="1"/>
          </p:cNvSpPr>
          <p:nvPr/>
        </p:nvSpPr>
        <p:spPr bwMode="auto">
          <a:xfrm flipV="1">
            <a:off x="9105901" y="3265488"/>
            <a:ext cx="212725" cy="43815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59420" name="Freeform 31"/>
          <p:cNvSpPr>
            <a:spLocks/>
          </p:cNvSpPr>
          <p:nvPr/>
        </p:nvSpPr>
        <p:spPr bwMode="auto">
          <a:xfrm>
            <a:off x="4048267" y="3711386"/>
            <a:ext cx="388938" cy="187325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6" name="AutoShape 2"/>
          <p:cNvSpPr>
            <a:spLocks noChangeArrowheads="1"/>
          </p:cNvSpPr>
          <p:nvPr/>
        </p:nvSpPr>
        <p:spPr bwMode="auto">
          <a:xfrm>
            <a:off x="7056439" y="3146425"/>
            <a:ext cx="1520825" cy="687388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  <a:ex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Królestwo Mesjasza</a:t>
            </a:r>
          </a:p>
        </p:txBody>
      </p:sp>
      <p:sp>
        <p:nvSpPr>
          <p:cNvPr id="68" name="Line 14"/>
          <p:cNvSpPr>
            <a:spLocks noChangeShapeType="1"/>
          </p:cNvSpPr>
          <p:nvPr/>
        </p:nvSpPr>
        <p:spPr bwMode="auto">
          <a:xfrm rot="5400000" flipV="1">
            <a:off x="6456363" y="3036888"/>
            <a:ext cx="10826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9" name="Line 17"/>
          <p:cNvSpPr>
            <a:spLocks noChangeShapeType="1"/>
          </p:cNvSpPr>
          <p:nvPr/>
        </p:nvSpPr>
        <p:spPr bwMode="auto">
          <a:xfrm rot="5400000" flipV="1">
            <a:off x="6472238" y="3046413"/>
            <a:ext cx="13144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0" name="Line 22"/>
          <p:cNvSpPr>
            <a:spLocks noChangeShapeType="1"/>
          </p:cNvSpPr>
          <p:nvPr/>
        </p:nvSpPr>
        <p:spPr bwMode="auto">
          <a:xfrm>
            <a:off x="7015163" y="3589338"/>
            <a:ext cx="20701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1" name="Line 23"/>
          <p:cNvSpPr>
            <a:spLocks noChangeShapeType="1"/>
          </p:cNvSpPr>
          <p:nvPr/>
        </p:nvSpPr>
        <p:spPr bwMode="auto">
          <a:xfrm>
            <a:off x="7129463" y="3703638"/>
            <a:ext cx="1827212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6" name="Romb 75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cxnSp>
        <p:nvCxnSpPr>
          <p:cNvPr id="55" name="Łącznik prosty ze strzałką 54"/>
          <p:cNvCxnSpPr/>
          <p:nvPr/>
        </p:nvCxnSpPr>
        <p:spPr>
          <a:xfrm flipV="1">
            <a:off x="6083498" y="3805724"/>
            <a:ext cx="1422399" cy="1960159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pole tekstowe 59"/>
          <p:cNvSpPr txBox="1">
            <a:spLocks noChangeArrowheads="1"/>
          </p:cNvSpPr>
          <p:nvPr/>
        </p:nvSpPr>
        <p:spPr bwMode="auto">
          <a:xfrm>
            <a:off x="6048376" y="6047602"/>
            <a:ext cx="4286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800" i="1" dirty="0">
                <a:solidFill>
                  <a:srgbClr val="FF0000"/>
                </a:solidFill>
              </a:rPr>
              <a:t>Mt 5:5 - Błogosławieni cisi, ponieważ oni </a:t>
            </a:r>
            <a:r>
              <a:rPr lang="pl-PL" altLang="x-none" sz="1800" b="1" i="1" dirty="0">
                <a:solidFill>
                  <a:srgbClr val="FF0000"/>
                </a:solidFill>
              </a:rPr>
              <a:t>odziedziczą ziemię</a:t>
            </a:r>
            <a:r>
              <a:rPr lang="pl-PL" altLang="x-none" sz="1800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4" name="pole tekstowe 59"/>
          <p:cNvSpPr txBox="1">
            <a:spLocks noChangeArrowheads="1"/>
          </p:cNvSpPr>
          <p:nvPr/>
        </p:nvSpPr>
        <p:spPr bwMode="auto">
          <a:xfrm>
            <a:off x="261389" y="5127625"/>
            <a:ext cx="56724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800" i="1" dirty="0" err="1">
                <a:solidFill>
                  <a:srgbClr val="FF0000"/>
                </a:solidFill>
              </a:rPr>
              <a:t>Ap</a:t>
            </a:r>
            <a:r>
              <a:rPr lang="pl-PL" altLang="x-none" sz="1800" i="1" dirty="0">
                <a:solidFill>
                  <a:srgbClr val="FF0000"/>
                </a:solidFill>
              </a:rPr>
              <a:t> 20:6 </a:t>
            </a:r>
            <a:r>
              <a:rPr lang="pl-PL" altLang="x-none" sz="1800" i="1" dirty="0" err="1">
                <a:solidFill>
                  <a:srgbClr val="FF0000"/>
                </a:solidFill>
              </a:rPr>
              <a:t>Błogosławienii</a:t>
            </a:r>
            <a:r>
              <a:rPr lang="pl-PL" altLang="x-none" sz="1800" i="1" dirty="0">
                <a:solidFill>
                  <a:srgbClr val="FF0000"/>
                </a:solidFill>
              </a:rPr>
              <a:t> święci są ci, którzy mają udział w pierwszym zmartwychwstaniu. (</a:t>
            </a:r>
            <a:r>
              <a:rPr lang="mr-IN" altLang="x-none" sz="1800" i="1" dirty="0">
                <a:solidFill>
                  <a:srgbClr val="FF0000"/>
                </a:solidFill>
              </a:rPr>
              <a:t>…</a:t>
            </a:r>
            <a:r>
              <a:rPr lang="pl-PL" altLang="x-none" sz="1800" i="1" dirty="0">
                <a:solidFill>
                  <a:srgbClr val="FF0000"/>
                </a:solidFill>
              </a:rPr>
              <a:t>) będą kapłanami Boga i Chrystusa i będą z nim </a:t>
            </a:r>
            <a:r>
              <a:rPr lang="pl-PL" altLang="x-none" sz="1800" b="1" i="1" u="sng" dirty="0">
                <a:solidFill>
                  <a:srgbClr val="FF0000"/>
                </a:solidFill>
              </a:rPr>
              <a:t>królować</a:t>
            </a:r>
            <a:r>
              <a:rPr lang="pl-PL" altLang="x-none" sz="1800" i="1" dirty="0">
                <a:solidFill>
                  <a:srgbClr val="FF0000"/>
                </a:solidFill>
              </a:rPr>
              <a:t> tysiąc lat.</a:t>
            </a:r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8212138" y="5163040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dirty="0"/>
              <a:t>Jezioro ognia</a:t>
            </a:r>
          </a:p>
        </p:txBody>
      </p:sp>
      <p:sp>
        <p:nvSpPr>
          <p:cNvPr id="56" name="Text Box 4"/>
          <p:cNvSpPr txBox="1">
            <a:spLocks noChangeArrowheads="1"/>
          </p:cNvSpPr>
          <p:nvPr/>
        </p:nvSpPr>
        <p:spPr bwMode="auto">
          <a:xfrm>
            <a:off x="1397000" y="2578792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dirty="0"/>
              <a:t>Ogród Eden</a:t>
            </a:r>
          </a:p>
        </p:txBody>
      </p:sp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8709644" y="2463548"/>
            <a:ext cx="1314450" cy="42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Niebo</a:t>
            </a:r>
            <a:br>
              <a:rPr kumimoji="0" lang="pl-PL" altLang="pl-PL" sz="1200"/>
            </a:br>
            <a:r>
              <a:rPr kumimoji="0" lang="pl-PL" altLang="pl-PL" sz="1200"/>
              <a:t> </a:t>
            </a:r>
            <a:r>
              <a:rPr kumimoji="0" lang="pl-PL" altLang="pl-PL" sz="1200" dirty="0"/>
              <a:t>i </a:t>
            </a:r>
            <a:r>
              <a:rPr kumimoji="0" lang="pl-PL" altLang="pl-PL" sz="1200"/>
              <a:t>Nowa Ziemia</a:t>
            </a:r>
            <a:endParaRPr kumimoji="0"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183983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ToDo</a:t>
            </a:r>
            <a:r>
              <a:rPr lang="pl-PL" dirty="0" smtClean="0"/>
              <a:t>: gdzie są miejsca o królowaniu?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W AP 3 razy bo 1:6; 20:6 ale chyba coś w 5:,,,,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83296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#7. Nowe </a:t>
            </a:r>
            <a:r>
              <a:rPr lang="pl-PL" altLang="pl-PL" dirty="0" smtClean="0"/>
              <a:t>Niebo </a:t>
            </a:r>
            <a:r>
              <a:rPr lang="pl-PL" altLang="pl-PL" dirty="0"/>
              <a:t>i Nowa Ziemia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7" name="AutoShape 2"/>
          <p:cNvSpPr>
            <a:spLocks noChangeArrowheads="1"/>
          </p:cNvSpPr>
          <p:nvPr/>
        </p:nvSpPr>
        <p:spPr bwMode="auto">
          <a:xfrm>
            <a:off x="2940050" y="3146425"/>
            <a:ext cx="2757488" cy="68580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Kościół </a:t>
            </a:r>
            <a:r>
              <a:rPr lang="mr-IN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Ciało Mesjasza</a:t>
            </a:r>
          </a:p>
        </p:txBody>
      </p:sp>
      <p:sp>
        <p:nvSpPr>
          <p:cNvPr id="59398" name="Line 4"/>
          <p:cNvSpPr>
            <a:spLocks noChangeShapeType="1"/>
          </p:cNvSpPr>
          <p:nvPr/>
        </p:nvSpPr>
        <p:spPr bwMode="auto">
          <a:xfrm>
            <a:off x="3797301" y="2503488"/>
            <a:ext cx="1903413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9" name="Line 5"/>
          <p:cNvSpPr>
            <a:spLocks noChangeShapeType="1"/>
          </p:cNvSpPr>
          <p:nvPr/>
        </p:nvSpPr>
        <p:spPr bwMode="auto">
          <a:xfrm>
            <a:off x="4419600" y="3711575"/>
            <a:ext cx="5715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0" name="Line 7"/>
          <p:cNvSpPr>
            <a:spLocks noChangeShapeType="1"/>
          </p:cNvSpPr>
          <p:nvPr/>
        </p:nvSpPr>
        <p:spPr bwMode="auto">
          <a:xfrm>
            <a:off x="5773739" y="2389188"/>
            <a:ext cx="1355725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1" name="Freeform 8"/>
          <p:cNvSpPr>
            <a:spLocks/>
          </p:cNvSpPr>
          <p:nvPr/>
        </p:nvSpPr>
        <p:spPr bwMode="auto">
          <a:xfrm>
            <a:off x="5700714" y="2503489"/>
            <a:ext cx="257175" cy="581025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3" name="Line 15"/>
          <p:cNvSpPr>
            <a:spLocks noChangeShapeType="1"/>
          </p:cNvSpPr>
          <p:nvPr/>
        </p:nvSpPr>
        <p:spPr bwMode="auto">
          <a:xfrm>
            <a:off x="6048376" y="2503488"/>
            <a:ext cx="9493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7" name="Freeform 31"/>
          <p:cNvSpPr>
            <a:spLocks/>
          </p:cNvSpPr>
          <p:nvPr/>
        </p:nvSpPr>
        <p:spPr bwMode="auto">
          <a:xfrm flipV="1">
            <a:off x="5095876" y="3956050"/>
            <a:ext cx="703263" cy="209550"/>
          </a:xfrm>
          <a:custGeom>
            <a:avLst/>
            <a:gdLst>
              <a:gd name="T0" fmla="*/ 0 w 17983"/>
              <a:gd name="T1" fmla="*/ 0 h 92095"/>
              <a:gd name="T2" fmla="*/ 2147483646 w 17983"/>
              <a:gd name="T3" fmla="*/ 2460128 h 920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28575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8" name="Line 10"/>
          <p:cNvSpPr>
            <a:spLocks noChangeShapeType="1"/>
          </p:cNvSpPr>
          <p:nvPr/>
        </p:nvSpPr>
        <p:spPr bwMode="auto">
          <a:xfrm rot="16200000" flipV="1">
            <a:off x="5483226" y="2757489"/>
            <a:ext cx="638175" cy="15875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9" name="Line 10"/>
          <p:cNvSpPr>
            <a:spLocks noChangeShapeType="1"/>
          </p:cNvSpPr>
          <p:nvPr/>
        </p:nvSpPr>
        <p:spPr bwMode="auto">
          <a:xfrm rot="-5400000">
            <a:off x="5400676" y="3495676"/>
            <a:ext cx="822325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59417" name="Text Box 44"/>
          <p:cNvSpPr txBox="1">
            <a:spLocks noChangeArrowheads="1"/>
          </p:cNvSpPr>
          <p:nvPr/>
        </p:nvSpPr>
        <p:spPr bwMode="auto">
          <a:xfrm>
            <a:off x="7335839" y="1857376"/>
            <a:ext cx="85248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2" name="Freeform 31"/>
          <p:cNvSpPr>
            <a:spLocks/>
          </p:cNvSpPr>
          <p:nvPr/>
        </p:nvSpPr>
        <p:spPr bwMode="auto">
          <a:xfrm flipV="1">
            <a:off x="4991100" y="3743326"/>
            <a:ext cx="88900" cy="315913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2" name="Romb 1"/>
          <p:cNvSpPr/>
          <p:nvPr/>
        </p:nvSpPr>
        <p:spPr bwMode="auto">
          <a:xfrm>
            <a:off x="6092825" y="2566988"/>
            <a:ext cx="349250" cy="355600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/>
              <a:t>T</a:t>
            </a:r>
            <a:endParaRPr lang="pl-PL" b="1" dirty="0"/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grpSp>
        <p:nvGrpSpPr>
          <p:cNvPr id="5" name="Grupa 4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40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2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3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3" name="Sześcian 2"/>
          <p:cNvSpPr/>
          <p:nvPr/>
        </p:nvSpPr>
        <p:spPr>
          <a:xfrm>
            <a:off x="9151939" y="2909888"/>
            <a:ext cx="528637" cy="527050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35" name="Line 5"/>
          <p:cNvSpPr>
            <a:spLocks noChangeShapeType="1"/>
          </p:cNvSpPr>
          <p:nvPr/>
        </p:nvSpPr>
        <p:spPr bwMode="auto">
          <a:xfrm flipV="1">
            <a:off x="9105901" y="3265488"/>
            <a:ext cx="212725" cy="43815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59420" name="Freeform 31"/>
          <p:cNvSpPr>
            <a:spLocks/>
          </p:cNvSpPr>
          <p:nvPr/>
        </p:nvSpPr>
        <p:spPr bwMode="auto">
          <a:xfrm>
            <a:off x="4048267" y="3711386"/>
            <a:ext cx="388938" cy="187325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6" name="AutoShape 2"/>
          <p:cNvSpPr>
            <a:spLocks noChangeArrowheads="1"/>
          </p:cNvSpPr>
          <p:nvPr/>
        </p:nvSpPr>
        <p:spPr bwMode="auto">
          <a:xfrm>
            <a:off x="7056439" y="3146425"/>
            <a:ext cx="1520825" cy="687388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  <a:ex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Królestwo Mesjasza</a:t>
            </a:r>
          </a:p>
        </p:txBody>
      </p:sp>
      <p:sp>
        <p:nvSpPr>
          <p:cNvPr id="68" name="Line 14"/>
          <p:cNvSpPr>
            <a:spLocks noChangeShapeType="1"/>
          </p:cNvSpPr>
          <p:nvPr/>
        </p:nvSpPr>
        <p:spPr bwMode="auto">
          <a:xfrm rot="5400000" flipV="1">
            <a:off x="6456363" y="3036888"/>
            <a:ext cx="10826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9" name="Line 17"/>
          <p:cNvSpPr>
            <a:spLocks noChangeShapeType="1"/>
          </p:cNvSpPr>
          <p:nvPr/>
        </p:nvSpPr>
        <p:spPr bwMode="auto">
          <a:xfrm rot="5400000" flipV="1">
            <a:off x="6472238" y="3046413"/>
            <a:ext cx="13144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0" name="Line 22"/>
          <p:cNvSpPr>
            <a:spLocks noChangeShapeType="1"/>
          </p:cNvSpPr>
          <p:nvPr/>
        </p:nvSpPr>
        <p:spPr bwMode="auto">
          <a:xfrm>
            <a:off x="7015163" y="3589338"/>
            <a:ext cx="20701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1" name="Line 23"/>
          <p:cNvSpPr>
            <a:spLocks noChangeShapeType="1"/>
          </p:cNvSpPr>
          <p:nvPr/>
        </p:nvSpPr>
        <p:spPr bwMode="auto">
          <a:xfrm>
            <a:off x="7129463" y="3703638"/>
            <a:ext cx="1827212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6" name="Romb 75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3" name="pole tekstowe 59"/>
          <p:cNvSpPr txBox="1">
            <a:spLocks noChangeArrowheads="1"/>
          </p:cNvSpPr>
          <p:nvPr/>
        </p:nvSpPr>
        <p:spPr bwMode="auto">
          <a:xfrm>
            <a:off x="524435" y="5127625"/>
            <a:ext cx="644310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x-none" sz="1800" i="1" dirty="0" err="1">
                <a:solidFill>
                  <a:srgbClr val="FF0000"/>
                </a:solidFill>
              </a:rPr>
              <a:t>Ap</a:t>
            </a:r>
            <a:r>
              <a:rPr lang="pl-PL" altLang="x-none" sz="1800" i="1" dirty="0">
                <a:solidFill>
                  <a:srgbClr val="FF0000"/>
                </a:solidFill>
              </a:rPr>
              <a:t> 21:1-3 Potem zobaczyłem nowe niebo i nową ziemię. Pierwsze niebo bowiem i pierwsza ziemia przeminęły i nie było już morza.(</a:t>
            </a:r>
            <a:r>
              <a:rPr lang="mr-IN" altLang="x-none" sz="1800" i="1" dirty="0">
                <a:solidFill>
                  <a:srgbClr val="FF0000"/>
                </a:solidFill>
              </a:rPr>
              <a:t>…</a:t>
            </a:r>
            <a:r>
              <a:rPr lang="pl-PL" altLang="x-none" sz="1800" i="1" dirty="0">
                <a:solidFill>
                  <a:srgbClr val="FF0000"/>
                </a:solidFill>
              </a:rPr>
              <a:t>) Oto przybytek Boga jest z ludźmi i będzie mieszkał z nimi. Oni będą jego ludem, a sam Bóg będzie z nimi i będzie ich Bogiem.</a:t>
            </a:r>
          </a:p>
        </p:txBody>
      </p:sp>
      <p:cxnSp>
        <p:nvCxnSpPr>
          <p:cNvPr id="55" name="Łącznik prosty ze strzałką 54"/>
          <p:cNvCxnSpPr/>
          <p:nvPr/>
        </p:nvCxnSpPr>
        <p:spPr>
          <a:xfrm flipV="1">
            <a:off x="5573713" y="3410269"/>
            <a:ext cx="3256795" cy="1546722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8212138" y="5163040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dirty="0"/>
              <a:t>Jezioro ognia</a:t>
            </a: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1397000" y="2578792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dirty="0"/>
              <a:t>Ogród Eden</a:t>
            </a: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8709644" y="2463548"/>
            <a:ext cx="1314450" cy="42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Niebo</a:t>
            </a:r>
            <a:br>
              <a:rPr kumimoji="0" lang="pl-PL" altLang="pl-PL" sz="1200"/>
            </a:br>
            <a:r>
              <a:rPr kumimoji="0" lang="pl-PL" altLang="pl-PL" sz="1200"/>
              <a:t> </a:t>
            </a:r>
            <a:r>
              <a:rPr kumimoji="0" lang="pl-PL" altLang="pl-PL" sz="1200" dirty="0"/>
              <a:t>i </a:t>
            </a:r>
            <a:r>
              <a:rPr kumimoji="0" lang="pl-PL" altLang="pl-PL" sz="1200"/>
              <a:t>Nowa Ziemia</a:t>
            </a:r>
            <a:endParaRPr kumimoji="0"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20165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Niezbędne definicje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88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Nadzieją</a:t>
            </a:r>
            <a:r>
              <a:rPr lang="pl-PL" dirty="0"/>
              <a:t> to wiarą w to, że oczekiwana przyszłość będzie zgodna z oczekiwaniami, lepsza.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pl-PL" b="1" dirty="0"/>
              <a:t>Wiara</a:t>
            </a:r>
            <a:r>
              <a:rPr lang="pl-PL" dirty="0"/>
              <a:t> (światopogląd) - dopełnienie światopoglądu o to co jest w nim niezbędne a nie można tego nazwać wiedzą.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b="1" dirty="0"/>
              <a:t>Światopogląd</a:t>
            </a:r>
            <a:r>
              <a:rPr lang="pl-PL" dirty="0"/>
              <a:t> to rzadko zmieniany, często wartościujący ale kompletny zbiór przekonań człowieka odnośnie otaczającego go rzeczywistości.</a:t>
            </a:r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r>
              <a:rPr lang="pl-PL" sz="1800" dirty="0"/>
              <a:t>Uwaga: </a:t>
            </a:r>
            <a:r>
              <a:rPr lang="pl-PL" sz="1800" dirty="0" smtClean="0"/>
              <a:t>nadzieja jak </a:t>
            </a:r>
            <a:r>
              <a:rPr lang="pl-PL" sz="1800" dirty="0"/>
              <a:t>i </a:t>
            </a:r>
            <a:r>
              <a:rPr lang="pl-PL" sz="1800" dirty="0" smtClean="0"/>
              <a:t>wiara </a:t>
            </a:r>
            <a:r>
              <a:rPr lang="pl-PL" sz="1800" dirty="0"/>
              <a:t>przeminą! (1Kor13)</a:t>
            </a:r>
          </a:p>
        </p:txBody>
      </p:sp>
      <p:cxnSp>
        <p:nvCxnSpPr>
          <p:cNvPr id="5" name="Łącznik prosty 4"/>
          <p:cNvCxnSpPr/>
          <p:nvPr/>
        </p:nvCxnSpPr>
        <p:spPr>
          <a:xfrm>
            <a:off x="926123" y="3086226"/>
            <a:ext cx="102576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04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314575" y="3360739"/>
            <a:ext cx="6153150" cy="676275"/>
          </a:xfrm>
          <a:prstGeom prst="roundRect">
            <a:avLst>
              <a:gd name="adj" fmla="val 16667"/>
            </a:avLst>
          </a:prstGeom>
          <a:solidFill>
            <a:srgbClr val="FFF4C7"/>
          </a:solidFill>
          <a:ln>
            <a:solidFill>
              <a:srgbClr val="AD8B00"/>
            </a:solidFill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altLang="pl-PL" i="1">
              <a:solidFill>
                <a:srgbClr val="4C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AutoShape 2"/>
          <p:cNvSpPr>
            <a:spLocks noChangeArrowheads="1"/>
          </p:cNvSpPr>
          <p:nvPr/>
        </p:nvSpPr>
        <p:spPr bwMode="auto">
          <a:xfrm>
            <a:off x="7056439" y="3146425"/>
            <a:ext cx="1520825" cy="687388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  <a:ex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Królestwo Mesjasza</a:t>
            </a:r>
          </a:p>
        </p:txBody>
      </p:sp>
      <p:sp>
        <p:nvSpPr>
          <p:cNvPr id="59395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dirty="0" smtClean="0"/>
              <a:t>Podsumowanie: Siedem </a:t>
            </a:r>
            <a:r>
              <a:rPr lang="pl-PL" altLang="pl-PL" dirty="0"/>
              <a:t>wydarzeń </a:t>
            </a:r>
            <a:r>
              <a:rPr lang="pl-PL" altLang="pl-PL" dirty="0" smtClean="0"/>
              <a:t/>
            </a:r>
            <a:br>
              <a:rPr lang="pl-PL" altLang="pl-PL" dirty="0" smtClean="0"/>
            </a:br>
            <a:r>
              <a:rPr lang="pl-PL" altLang="pl-PL" dirty="0" smtClean="0"/>
              <a:t>zaplanowanych w </a:t>
            </a:r>
            <a:r>
              <a:rPr lang="pl-PL" altLang="pl-PL" dirty="0"/>
              <a:t>życiu ucznia Jezusa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32200" y="3908425"/>
            <a:ext cx="1771650" cy="0"/>
          </a:xfrm>
          <a:prstGeom prst="line">
            <a:avLst/>
          </a:prstGeom>
          <a:noFill/>
          <a:ln w="57150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7" name="AutoShape 2"/>
          <p:cNvSpPr>
            <a:spLocks noChangeArrowheads="1"/>
          </p:cNvSpPr>
          <p:nvPr/>
        </p:nvSpPr>
        <p:spPr bwMode="auto">
          <a:xfrm>
            <a:off x="2940050" y="3146425"/>
            <a:ext cx="2757488" cy="68580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solidFill>
              <a:srgbClr val="0070C0"/>
            </a:solidFill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Kościół </a:t>
            </a:r>
            <a:r>
              <a:rPr lang="mr-IN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l-PL" altLang="pl-PL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Ciało Mesjasza</a:t>
            </a:r>
          </a:p>
        </p:txBody>
      </p:sp>
      <p:sp>
        <p:nvSpPr>
          <p:cNvPr id="59398" name="Line 4"/>
          <p:cNvSpPr>
            <a:spLocks noChangeShapeType="1"/>
          </p:cNvSpPr>
          <p:nvPr/>
        </p:nvSpPr>
        <p:spPr bwMode="auto">
          <a:xfrm>
            <a:off x="3797301" y="2503488"/>
            <a:ext cx="1903413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399" name="Line 5"/>
          <p:cNvSpPr>
            <a:spLocks noChangeShapeType="1"/>
          </p:cNvSpPr>
          <p:nvPr/>
        </p:nvSpPr>
        <p:spPr bwMode="auto">
          <a:xfrm>
            <a:off x="4419600" y="3711575"/>
            <a:ext cx="5715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0" name="Line 7"/>
          <p:cNvSpPr>
            <a:spLocks noChangeShapeType="1"/>
          </p:cNvSpPr>
          <p:nvPr/>
        </p:nvSpPr>
        <p:spPr bwMode="auto">
          <a:xfrm>
            <a:off x="5773739" y="2389188"/>
            <a:ext cx="1355725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1" name="Freeform 8"/>
          <p:cNvSpPr>
            <a:spLocks/>
          </p:cNvSpPr>
          <p:nvPr/>
        </p:nvSpPr>
        <p:spPr bwMode="auto">
          <a:xfrm>
            <a:off x="5700714" y="2503489"/>
            <a:ext cx="257175" cy="581025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2" name="Line 14"/>
          <p:cNvSpPr>
            <a:spLocks noChangeShapeType="1"/>
          </p:cNvSpPr>
          <p:nvPr/>
        </p:nvSpPr>
        <p:spPr bwMode="auto">
          <a:xfrm rot="5400000" flipV="1">
            <a:off x="6456363" y="3036888"/>
            <a:ext cx="10826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3" name="Line 15"/>
          <p:cNvSpPr>
            <a:spLocks noChangeShapeType="1"/>
          </p:cNvSpPr>
          <p:nvPr/>
        </p:nvSpPr>
        <p:spPr bwMode="auto">
          <a:xfrm>
            <a:off x="6048376" y="2503488"/>
            <a:ext cx="9493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4" name="Line 17"/>
          <p:cNvSpPr>
            <a:spLocks noChangeShapeType="1"/>
          </p:cNvSpPr>
          <p:nvPr/>
        </p:nvSpPr>
        <p:spPr bwMode="auto">
          <a:xfrm rot="5400000" flipV="1">
            <a:off x="6472238" y="3046413"/>
            <a:ext cx="13144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5" name="Line 22"/>
          <p:cNvSpPr>
            <a:spLocks noChangeShapeType="1"/>
          </p:cNvSpPr>
          <p:nvPr/>
        </p:nvSpPr>
        <p:spPr bwMode="auto">
          <a:xfrm>
            <a:off x="7015163" y="3589338"/>
            <a:ext cx="20701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6" name="Line 23"/>
          <p:cNvSpPr>
            <a:spLocks noChangeShapeType="1"/>
          </p:cNvSpPr>
          <p:nvPr/>
        </p:nvSpPr>
        <p:spPr bwMode="auto">
          <a:xfrm>
            <a:off x="7129463" y="3703638"/>
            <a:ext cx="1827212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7" name="Freeform 31"/>
          <p:cNvSpPr>
            <a:spLocks/>
          </p:cNvSpPr>
          <p:nvPr/>
        </p:nvSpPr>
        <p:spPr bwMode="auto">
          <a:xfrm flipV="1">
            <a:off x="5095876" y="3956050"/>
            <a:ext cx="703263" cy="209550"/>
          </a:xfrm>
          <a:custGeom>
            <a:avLst/>
            <a:gdLst>
              <a:gd name="T0" fmla="*/ 0 w 17983"/>
              <a:gd name="T1" fmla="*/ 0 h 92095"/>
              <a:gd name="T2" fmla="*/ 2147483646 w 17983"/>
              <a:gd name="T3" fmla="*/ 2460128 h 920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28575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8" name="Line 10"/>
          <p:cNvSpPr>
            <a:spLocks noChangeShapeType="1"/>
          </p:cNvSpPr>
          <p:nvPr/>
        </p:nvSpPr>
        <p:spPr bwMode="auto">
          <a:xfrm rot="16200000" flipV="1">
            <a:off x="5483226" y="2757489"/>
            <a:ext cx="638175" cy="15875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09" name="Line 10"/>
          <p:cNvSpPr>
            <a:spLocks noChangeShapeType="1"/>
          </p:cNvSpPr>
          <p:nvPr/>
        </p:nvSpPr>
        <p:spPr bwMode="auto">
          <a:xfrm rot="-5400000">
            <a:off x="5400676" y="3495676"/>
            <a:ext cx="822325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0" name="Line 3"/>
          <p:cNvSpPr>
            <a:spLocks noChangeShapeType="1"/>
          </p:cNvSpPr>
          <p:nvPr/>
        </p:nvSpPr>
        <p:spPr bwMode="auto">
          <a:xfrm>
            <a:off x="2843213" y="2065338"/>
            <a:ext cx="3028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1" name="Text Box 4"/>
          <p:cNvSpPr txBox="1">
            <a:spLocks noChangeArrowheads="1"/>
          </p:cNvSpPr>
          <p:nvPr/>
        </p:nvSpPr>
        <p:spPr bwMode="auto">
          <a:xfrm>
            <a:off x="4233863" y="1857376"/>
            <a:ext cx="13144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Kościoła</a:t>
            </a:r>
          </a:p>
        </p:txBody>
      </p:sp>
      <p:sp>
        <p:nvSpPr>
          <p:cNvPr id="59412" name="Line 6"/>
          <p:cNvSpPr>
            <a:spLocks noChangeShapeType="1"/>
          </p:cNvSpPr>
          <p:nvPr/>
        </p:nvSpPr>
        <p:spPr bwMode="auto">
          <a:xfrm>
            <a:off x="58721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3" name="Line 8"/>
          <p:cNvSpPr>
            <a:spLocks noChangeShapeType="1"/>
          </p:cNvSpPr>
          <p:nvPr/>
        </p:nvSpPr>
        <p:spPr bwMode="auto">
          <a:xfrm>
            <a:off x="5872163" y="2065338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4" name="Line 9"/>
          <p:cNvSpPr>
            <a:spLocks noChangeShapeType="1"/>
          </p:cNvSpPr>
          <p:nvPr/>
        </p:nvSpPr>
        <p:spPr bwMode="auto">
          <a:xfrm>
            <a:off x="7243763" y="17557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5" name="Line 10"/>
          <p:cNvSpPr>
            <a:spLocks noChangeShapeType="1"/>
          </p:cNvSpPr>
          <p:nvPr/>
        </p:nvSpPr>
        <p:spPr bwMode="auto">
          <a:xfrm>
            <a:off x="725487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16" name="Text Box 44"/>
          <p:cNvSpPr txBox="1">
            <a:spLocks noChangeArrowheads="1"/>
          </p:cNvSpPr>
          <p:nvPr/>
        </p:nvSpPr>
        <p:spPr bwMode="auto">
          <a:xfrm>
            <a:off x="5929314" y="1857376"/>
            <a:ext cx="10382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Czas końca</a:t>
            </a:r>
          </a:p>
        </p:txBody>
      </p:sp>
      <p:sp>
        <p:nvSpPr>
          <p:cNvPr id="59417" name="Text Box 44"/>
          <p:cNvSpPr txBox="1">
            <a:spLocks noChangeArrowheads="1"/>
          </p:cNvSpPr>
          <p:nvPr/>
        </p:nvSpPr>
        <p:spPr bwMode="auto">
          <a:xfrm>
            <a:off x="7335839" y="1857376"/>
            <a:ext cx="85248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5562601" y="4110038"/>
            <a:ext cx="2595563" cy="2349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28575">
            <a:solidFill>
              <a:srgbClr val="AD8B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8188325" y="3930650"/>
            <a:ext cx="217488" cy="179388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5438775" y="3930651"/>
            <a:ext cx="88900" cy="31591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2" name="Freeform 31"/>
          <p:cNvSpPr>
            <a:spLocks/>
          </p:cNvSpPr>
          <p:nvPr/>
        </p:nvSpPr>
        <p:spPr bwMode="auto">
          <a:xfrm flipV="1">
            <a:off x="4991100" y="3743326"/>
            <a:ext cx="88900" cy="315913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3" name="Line 9"/>
          <p:cNvSpPr>
            <a:spLocks noChangeShapeType="1"/>
          </p:cNvSpPr>
          <p:nvPr/>
        </p:nvSpPr>
        <p:spPr bwMode="auto">
          <a:xfrm>
            <a:off x="8378825" y="1717676"/>
            <a:ext cx="0" cy="777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24" name="Text Box 44"/>
          <p:cNvSpPr txBox="1">
            <a:spLocks noChangeArrowheads="1"/>
          </p:cNvSpPr>
          <p:nvPr/>
        </p:nvSpPr>
        <p:spPr bwMode="auto">
          <a:xfrm>
            <a:off x="8378826" y="1862138"/>
            <a:ext cx="10652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rzeczy</a:t>
            </a:r>
          </a:p>
        </p:txBody>
      </p:sp>
      <p:sp>
        <p:nvSpPr>
          <p:cNvPr id="2" name="Romb 1"/>
          <p:cNvSpPr/>
          <p:nvPr/>
        </p:nvSpPr>
        <p:spPr bwMode="auto">
          <a:xfrm>
            <a:off x="6092825" y="2566988"/>
            <a:ext cx="349250" cy="355600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/>
              <a:t>T</a:t>
            </a:r>
            <a:endParaRPr lang="pl-PL" b="1" dirty="0"/>
          </a:p>
        </p:txBody>
      </p:sp>
      <p:sp>
        <p:nvSpPr>
          <p:cNvPr id="67" name="Romb 66"/>
          <p:cNvSpPr/>
          <p:nvPr/>
        </p:nvSpPr>
        <p:spPr bwMode="auto">
          <a:xfrm>
            <a:off x="8394700" y="3706813"/>
            <a:ext cx="349250" cy="35401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lIns="0" tIns="34290" rIns="0" bIns="34290" anchor="ctr" anchorCtr="1"/>
          <a:lstStyle/>
          <a:p>
            <a:pPr marL="257175" indent="-257175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b="1" dirty="0"/>
              <a:t>S</a:t>
            </a:r>
          </a:p>
        </p:txBody>
      </p:sp>
      <p:sp>
        <p:nvSpPr>
          <p:cNvPr id="59427" name="Line 10"/>
          <p:cNvSpPr>
            <a:spLocks noChangeShapeType="1"/>
          </p:cNvSpPr>
          <p:nvPr/>
        </p:nvSpPr>
        <p:spPr bwMode="auto">
          <a:xfrm>
            <a:off x="8378825" y="2065338"/>
            <a:ext cx="1123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8688388" y="4114800"/>
            <a:ext cx="101600" cy="476250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30" name="Text Box 4"/>
          <p:cNvSpPr txBox="1">
            <a:spLocks noChangeArrowheads="1"/>
          </p:cNvSpPr>
          <p:nvPr/>
        </p:nvSpPr>
        <p:spPr bwMode="auto">
          <a:xfrm>
            <a:off x="8212138" y="5163040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dirty="0"/>
              <a:t>Jezioro ognia</a:t>
            </a:r>
          </a:p>
        </p:txBody>
      </p:sp>
      <p:grpSp>
        <p:nvGrpSpPr>
          <p:cNvPr id="5" name="Grupa 4"/>
          <p:cNvGrpSpPr/>
          <p:nvPr/>
        </p:nvGrpSpPr>
        <p:grpSpPr>
          <a:xfrm>
            <a:off x="8177214" y="4557714"/>
            <a:ext cx="1330325" cy="617537"/>
            <a:chOff x="8177214" y="4557714"/>
            <a:chExt cx="1330325" cy="617537"/>
          </a:xfrm>
        </p:grpSpPr>
        <p:sp>
          <p:nvSpPr>
            <p:cNvPr id="40" name="Schemat blokowy: łącznik 4"/>
            <p:cNvSpPr/>
            <p:nvPr/>
          </p:nvSpPr>
          <p:spPr>
            <a:xfrm rot="324950">
              <a:off x="8177214" y="4664076"/>
              <a:ext cx="1330325" cy="468313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2" name="Wybuch  2 48"/>
            <p:cNvSpPr/>
            <p:nvPr/>
          </p:nvSpPr>
          <p:spPr>
            <a:xfrm rot="971256">
              <a:off x="8420100" y="4557714"/>
              <a:ext cx="890588" cy="617537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43" name="Wybuch  2 52"/>
            <p:cNvSpPr/>
            <p:nvPr/>
          </p:nvSpPr>
          <p:spPr>
            <a:xfrm rot="3369008">
              <a:off x="8577263" y="4668838"/>
              <a:ext cx="425450" cy="412750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sp>
        <p:nvSpPr>
          <p:cNvPr id="3" name="Sześcian 2"/>
          <p:cNvSpPr/>
          <p:nvPr/>
        </p:nvSpPr>
        <p:spPr>
          <a:xfrm>
            <a:off x="9151939" y="2909888"/>
            <a:ext cx="528637" cy="527050"/>
          </a:xfrm>
          <a:prstGeom prst="cube">
            <a:avLst/>
          </a:prstGeom>
          <a:solidFill>
            <a:srgbClr val="FFCE00"/>
          </a:solidFill>
          <a:ln w="9525">
            <a:solidFill>
              <a:srgbClr val="E0B4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x-none" altLang="x-none" sz="1600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35" name="Line 5"/>
          <p:cNvSpPr>
            <a:spLocks noChangeShapeType="1"/>
          </p:cNvSpPr>
          <p:nvPr/>
        </p:nvSpPr>
        <p:spPr bwMode="auto">
          <a:xfrm flipV="1">
            <a:off x="9105901" y="3265488"/>
            <a:ext cx="212725" cy="43815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9443" name="AutoShape 3"/>
          <p:cNvSpPr>
            <a:spLocks noChangeArrowheads="1"/>
          </p:cNvSpPr>
          <p:nvPr/>
        </p:nvSpPr>
        <p:spPr bwMode="auto">
          <a:xfrm>
            <a:off x="1760538" y="2840038"/>
            <a:ext cx="457200" cy="425450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rgbClr val="00AED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l-PL" altLang="pl-PL" sz="500" b="1" i="1" dirty="0">
              <a:latin typeface="Arial" charset="0"/>
            </a:endParaRPr>
          </a:p>
        </p:txBody>
      </p:sp>
      <p:sp>
        <p:nvSpPr>
          <p:cNvPr id="59420" name="Freeform 31"/>
          <p:cNvSpPr>
            <a:spLocks/>
          </p:cNvSpPr>
          <p:nvPr/>
        </p:nvSpPr>
        <p:spPr bwMode="auto">
          <a:xfrm>
            <a:off x="4048267" y="3711386"/>
            <a:ext cx="388938" cy="187325"/>
          </a:xfrm>
          <a:custGeom>
            <a:avLst/>
            <a:gdLst>
              <a:gd name="T0" fmla="*/ 0 w 6"/>
              <a:gd name="T1" fmla="*/ 2147483646 h 1080"/>
              <a:gd name="T2" fmla="*/ 2147483646 w 6"/>
              <a:gd name="T3" fmla="*/ 0 h 10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2054225" y="3193389"/>
            <a:ext cx="576120" cy="713449"/>
          </a:xfrm>
          <a:prstGeom prst="line">
            <a:avLst/>
          </a:prstGeom>
          <a:noFill/>
          <a:ln w="28575">
            <a:solidFill>
              <a:srgbClr val="AD8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53" name="Oval 27"/>
          <p:cNvSpPr>
            <a:spLocks noChangeArrowheads="1"/>
          </p:cNvSpPr>
          <p:nvPr/>
        </p:nvSpPr>
        <p:spPr bwMode="auto">
          <a:xfrm>
            <a:off x="5995798" y="2872584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kumimoji="0" lang="pl-PL" sz="1200" b="1" i="0">
                <a:ea typeface="+mn-ea"/>
                <a:cs typeface="+mn-cs"/>
              </a:rPr>
              <a:t>3</a:t>
            </a:r>
          </a:p>
        </p:txBody>
      </p:sp>
      <p:sp>
        <p:nvSpPr>
          <p:cNvPr id="54" name="Oval 28"/>
          <p:cNvSpPr>
            <a:spLocks noChangeArrowheads="1"/>
          </p:cNvSpPr>
          <p:nvPr/>
        </p:nvSpPr>
        <p:spPr bwMode="auto">
          <a:xfrm>
            <a:off x="6721476" y="2276475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kumimoji="0" lang="pl-PL" sz="1200" b="1" i="0">
                <a:ea typeface="+mn-ea"/>
                <a:cs typeface="+mn-cs"/>
              </a:rPr>
              <a:t>4</a:t>
            </a:r>
          </a:p>
        </p:txBody>
      </p:sp>
      <p:sp>
        <p:nvSpPr>
          <p:cNvPr id="55" name="Oval 29"/>
          <p:cNvSpPr>
            <a:spLocks noChangeArrowheads="1"/>
          </p:cNvSpPr>
          <p:nvPr/>
        </p:nvSpPr>
        <p:spPr bwMode="auto">
          <a:xfrm>
            <a:off x="8887639" y="3134440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kumimoji="0" lang="pl-PL" sz="1200" b="1" i="0">
                <a:ea typeface="+mn-ea"/>
                <a:cs typeface="+mn-cs"/>
              </a:rPr>
              <a:t>7</a:t>
            </a:r>
          </a:p>
        </p:txBody>
      </p:sp>
      <p:sp>
        <p:nvSpPr>
          <p:cNvPr id="56" name="Oval 30"/>
          <p:cNvSpPr>
            <a:spLocks noChangeArrowheads="1"/>
          </p:cNvSpPr>
          <p:nvPr/>
        </p:nvSpPr>
        <p:spPr bwMode="auto">
          <a:xfrm>
            <a:off x="6967078" y="2761500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kumimoji="0" lang="pl-PL" sz="1200" b="1" i="0">
                <a:ea typeface="+mn-ea"/>
                <a:cs typeface="+mn-cs"/>
              </a:rPr>
              <a:t>5</a:t>
            </a:r>
          </a:p>
        </p:txBody>
      </p:sp>
      <p:sp>
        <p:nvSpPr>
          <p:cNvPr id="57" name="Oval 27"/>
          <p:cNvSpPr>
            <a:spLocks noChangeArrowheads="1"/>
          </p:cNvSpPr>
          <p:nvPr/>
        </p:nvSpPr>
        <p:spPr bwMode="auto">
          <a:xfrm>
            <a:off x="5833004" y="3196434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kumimoji="0" lang="pl-PL" sz="1200" b="1" i="0">
                <a:ea typeface="+mn-ea"/>
                <a:cs typeface="+mn-cs"/>
              </a:rPr>
              <a:t>2</a:t>
            </a:r>
          </a:p>
        </p:txBody>
      </p:sp>
      <p:sp>
        <p:nvSpPr>
          <p:cNvPr id="58" name="Oval 27"/>
          <p:cNvSpPr>
            <a:spLocks noChangeArrowheads="1"/>
          </p:cNvSpPr>
          <p:nvPr/>
        </p:nvSpPr>
        <p:spPr bwMode="auto">
          <a:xfrm>
            <a:off x="4784056" y="4114800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kumimoji="0" lang="pl-PL" sz="1200" b="1" i="0" dirty="0">
                <a:ea typeface="+mn-ea"/>
                <a:cs typeface="+mn-cs"/>
              </a:rPr>
              <a:t>1</a:t>
            </a:r>
          </a:p>
        </p:txBody>
      </p:sp>
      <p:sp>
        <p:nvSpPr>
          <p:cNvPr id="59" name="Oval 29"/>
          <p:cNvSpPr>
            <a:spLocks noChangeArrowheads="1"/>
          </p:cNvSpPr>
          <p:nvPr/>
        </p:nvSpPr>
        <p:spPr bwMode="auto">
          <a:xfrm>
            <a:off x="7689931" y="3743466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kumimoji="0" lang="pl-PL" sz="1200" b="1" i="0">
                <a:ea typeface="+mn-ea"/>
                <a:cs typeface="+mn-cs"/>
              </a:rPr>
              <a:t>6</a:t>
            </a:r>
          </a:p>
        </p:txBody>
      </p:sp>
      <p:sp>
        <p:nvSpPr>
          <p:cNvPr id="60" name="Symbol zastępczy zawartości 2"/>
          <p:cNvSpPr txBox="1">
            <a:spLocks/>
          </p:cNvSpPr>
          <p:nvPr/>
        </p:nvSpPr>
        <p:spPr bwMode="auto">
          <a:xfrm>
            <a:off x="139958" y="4649940"/>
            <a:ext cx="7886700" cy="203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ClrTx/>
              <a:buNone/>
            </a:pPr>
            <a:r>
              <a:rPr lang="pl-PL" altLang="x-none" sz="1800" dirty="0"/>
              <a:t>#0. Nowe narodzenie (ale to już było).</a:t>
            </a:r>
            <a:br>
              <a:rPr lang="pl-PL" altLang="x-none" sz="1800" dirty="0"/>
            </a:br>
            <a:r>
              <a:rPr lang="pl-PL" altLang="x-none" sz="1800" dirty="0"/>
              <a:t>#1. Śmierć, bo raczej umrę.</a:t>
            </a:r>
            <a:br>
              <a:rPr lang="pl-PL" altLang="x-none" sz="1800" dirty="0"/>
            </a:br>
            <a:r>
              <a:rPr lang="pl-PL" altLang="x-none" sz="1800" dirty="0"/>
              <a:t>#2. W nowym ciele moje zmartwychwstanie.</a:t>
            </a:r>
            <a:br>
              <a:rPr lang="pl-PL" altLang="x-none" sz="1800" dirty="0"/>
            </a:br>
            <a:r>
              <a:rPr lang="pl-PL" altLang="x-none" sz="1800" dirty="0"/>
              <a:t>#3. Rozliczenie służby przed Trybunałem Pana Jezusa.</a:t>
            </a:r>
            <a:br>
              <a:rPr lang="pl-PL" altLang="x-none" sz="1800" dirty="0"/>
            </a:br>
            <a:r>
              <a:rPr lang="pl-PL" altLang="x-none" sz="1800" dirty="0"/>
              <a:t>#4. Wesele Baranka, bo jestem zaproszony.</a:t>
            </a:r>
            <a:br>
              <a:rPr lang="pl-PL" altLang="x-none" sz="1800" dirty="0"/>
            </a:br>
            <a:r>
              <a:rPr lang="pl-PL" altLang="x-none" sz="1800" dirty="0"/>
              <a:t>#5. Powrót z Jezusem na ziemię.</a:t>
            </a:r>
            <a:br>
              <a:rPr lang="pl-PL" altLang="x-none" sz="1800" dirty="0"/>
            </a:br>
            <a:r>
              <a:rPr lang="pl-PL" altLang="x-none" sz="1800" dirty="0"/>
              <a:t>#6. Objęcie dziedzictwa i z Królem królowanie.</a:t>
            </a:r>
            <a:br>
              <a:rPr lang="pl-PL" altLang="x-none" sz="1800" dirty="0"/>
            </a:br>
            <a:r>
              <a:rPr lang="pl-PL" altLang="x-none" sz="1800" dirty="0"/>
              <a:t>#7. Pojawienie się Nowego Nieba i Nowej Ziemi.</a:t>
            </a:r>
          </a:p>
        </p:txBody>
      </p:sp>
      <p:sp>
        <p:nvSpPr>
          <p:cNvPr id="61" name="Oval 27"/>
          <p:cNvSpPr>
            <a:spLocks noChangeArrowheads="1"/>
          </p:cNvSpPr>
          <p:nvPr/>
        </p:nvSpPr>
        <p:spPr bwMode="auto">
          <a:xfrm>
            <a:off x="4062401" y="3567956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kumimoji="0" lang="pl-PL" sz="1200" b="1" i="0" dirty="0">
                <a:ea typeface="+mn-ea"/>
                <a:cs typeface="+mn-cs"/>
              </a:rPr>
              <a:t>0</a:t>
            </a:r>
          </a:p>
        </p:txBody>
      </p:sp>
      <p:grpSp>
        <p:nvGrpSpPr>
          <p:cNvPr id="6" name="Grupa 5"/>
          <p:cNvGrpSpPr/>
          <p:nvPr/>
        </p:nvGrpSpPr>
        <p:grpSpPr>
          <a:xfrm>
            <a:off x="82359" y="1604270"/>
            <a:ext cx="2348229" cy="738664"/>
            <a:chOff x="7463325" y="5925416"/>
            <a:chExt cx="2348229" cy="738664"/>
          </a:xfrm>
        </p:grpSpPr>
        <p:grpSp>
          <p:nvGrpSpPr>
            <p:cNvPr id="4" name="Grupa 3"/>
            <p:cNvGrpSpPr/>
            <p:nvPr/>
          </p:nvGrpSpPr>
          <p:grpSpPr>
            <a:xfrm>
              <a:off x="9157299" y="6223810"/>
              <a:ext cx="654255" cy="348563"/>
              <a:chOff x="9157299" y="6223810"/>
              <a:chExt cx="654255" cy="348563"/>
            </a:xfrm>
          </p:grpSpPr>
          <p:sp>
            <p:nvSpPr>
              <p:cNvPr id="64" name="Line 6"/>
              <p:cNvSpPr>
                <a:spLocks noChangeShapeType="1"/>
              </p:cNvSpPr>
              <p:nvPr/>
            </p:nvSpPr>
            <p:spPr bwMode="auto">
              <a:xfrm>
                <a:off x="9157299" y="6572372"/>
                <a:ext cx="654255" cy="1"/>
              </a:xfrm>
              <a:prstGeom prst="line">
                <a:avLst/>
              </a:prstGeom>
              <a:noFill/>
              <a:ln w="57150">
                <a:solidFill>
                  <a:srgbClr val="0066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09E8E84-426E-40dd-AFC4-6F175D3DCCD1}"/>
                <a:ext uri="{AF507438-7753-43e0-B8FC-AC1667EBCBE1}"/>
              </a:extLst>
            </p:spPr>
            <p:txBody>
              <a:bodyPr wrap="none"/>
              <a:lstStyle/>
              <a:p>
                <a:endParaRPr lang="pl-PL" sz="1200"/>
              </a:p>
            </p:txBody>
          </p:sp>
          <p:sp>
            <p:nvSpPr>
              <p:cNvPr id="66" name="Line 6"/>
              <p:cNvSpPr>
                <a:spLocks noChangeShapeType="1"/>
              </p:cNvSpPr>
              <p:nvPr/>
            </p:nvSpPr>
            <p:spPr bwMode="auto">
              <a:xfrm flipV="1">
                <a:off x="9157299" y="6399418"/>
                <a:ext cx="654255" cy="2654"/>
              </a:xfrm>
              <a:prstGeom prst="line">
                <a:avLst/>
              </a:prstGeom>
              <a:noFill/>
              <a:ln w="57150">
                <a:solidFill>
                  <a:srgbClr val="AD8B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09E8E84-426E-40dd-AFC4-6F175D3DCCD1}"/>
                <a:ext uri="{AF507438-7753-43e0-B8FC-AC1667EBCBE1}"/>
              </a:extLst>
            </p:spPr>
            <p:txBody>
              <a:bodyPr wrap="none"/>
              <a:lstStyle/>
              <a:p>
                <a:endParaRPr lang="pl-PL" sz="1200"/>
              </a:p>
            </p:txBody>
          </p:sp>
          <p:sp>
            <p:nvSpPr>
              <p:cNvPr id="68" name="Line 13"/>
              <p:cNvSpPr>
                <a:spLocks noChangeShapeType="1"/>
              </p:cNvSpPr>
              <p:nvPr/>
            </p:nvSpPr>
            <p:spPr bwMode="auto">
              <a:xfrm flipV="1">
                <a:off x="9157299" y="6223810"/>
                <a:ext cx="654255" cy="5309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 wrap="none"/>
              <a:lstStyle/>
              <a:p>
                <a:pPr>
                  <a:lnSpc>
                    <a:spcPct val="90000"/>
                  </a:lnSpc>
                  <a:spcBef>
                    <a:spcPct val="50000"/>
                  </a:spcBef>
                  <a:defRPr/>
                </a:pPr>
                <a:endParaRPr lang="pl-PL" sz="1200">
                  <a:latin typeface="Arial" charset="0"/>
                </a:endParaRPr>
              </a:p>
            </p:txBody>
          </p:sp>
        </p:grpSp>
        <p:sp>
          <p:nvSpPr>
            <p:cNvPr id="69" name="pole tekstowe 1"/>
            <p:cNvSpPr txBox="1">
              <a:spLocks noChangeArrowheads="1"/>
            </p:cNvSpPr>
            <p:nvPr/>
          </p:nvSpPr>
          <p:spPr bwMode="auto">
            <a:xfrm>
              <a:off x="7463325" y="5925416"/>
              <a:ext cx="1818147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050" b="1" dirty="0"/>
                <a:t>Legenda: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050" dirty="0"/>
                <a:t>Pan Jezus Chrystus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050" dirty="0"/>
                <a:t>Ludzie na ziemi - poganie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050" dirty="0"/>
                <a:t>Kościół </a:t>
              </a:r>
              <a:r>
                <a:rPr lang="mr-IN" altLang="pl-PL" sz="1050" dirty="0"/>
                <a:t>–</a:t>
              </a:r>
              <a:r>
                <a:rPr lang="pl-PL" altLang="pl-PL" sz="1050" dirty="0"/>
                <a:t> Ciało Chrystusa</a:t>
              </a:r>
            </a:p>
          </p:txBody>
        </p:sp>
      </p:grpSp>
      <p:sp>
        <p:nvSpPr>
          <p:cNvPr id="63" name="Text Box 4"/>
          <p:cNvSpPr txBox="1">
            <a:spLocks noChangeArrowheads="1"/>
          </p:cNvSpPr>
          <p:nvPr/>
        </p:nvSpPr>
        <p:spPr bwMode="auto">
          <a:xfrm>
            <a:off x="1397000" y="2578792"/>
            <a:ext cx="13144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dirty="0"/>
              <a:t>Ogród Eden</a:t>
            </a:r>
          </a:p>
        </p:txBody>
      </p:sp>
      <p:sp>
        <p:nvSpPr>
          <p:cNvPr id="65" name="Text Box 4"/>
          <p:cNvSpPr txBox="1">
            <a:spLocks noChangeArrowheads="1"/>
          </p:cNvSpPr>
          <p:nvPr/>
        </p:nvSpPr>
        <p:spPr bwMode="auto">
          <a:xfrm>
            <a:off x="8709644" y="2463548"/>
            <a:ext cx="1314450" cy="42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tIns="27000" rIns="27000" bIns="27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/>
              <a:t>Nowe Niebo</a:t>
            </a:r>
            <a:br>
              <a:rPr kumimoji="0" lang="pl-PL" altLang="pl-PL" sz="1200"/>
            </a:br>
            <a:r>
              <a:rPr kumimoji="0" lang="pl-PL" altLang="pl-PL" sz="1200"/>
              <a:t> </a:t>
            </a:r>
            <a:r>
              <a:rPr kumimoji="0" lang="pl-PL" altLang="pl-PL" sz="1200" dirty="0"/>
              <a:t>i </a:t>
            </a:r>
            <a:r>
              <a:rPr kumimoji="0" lang="pl-PL" altLang="pl-PL" sz="1200"/>
              <a:t>Nowa Ziemia</a:t>
            </a:r>
            <a:endParaRPr kumimoji="0"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1767315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Koniec?</a:t>
            </a:r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494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#4.</a:t>
            </a:r>
            <a:br>
              <a:rPr lang="pl-PL" dirty="0" smtClean="0"/>
            </a:br>
            <a:r>
              <a:rPr lang="pl-PL" dirty="0" smtClean="0"/>
              <a:t>Pytania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515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Pytania:</a:t>
            </a:r>
            <a:endParaRPr lang="pl-PL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mr-IN" dirty="0" smtClean="0"/>
              <a:t>…</a:t>
            </a:r>
            <a:endParaRPr lang="pl-PL" dirty="0" smtClean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mr-IN" dirty="0" smtClean="0"/>
              <a:t>…</a:t>
            </a:r>
            <a:endParaRPr lang="pl-PL" dirty="0" smtClean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mr-IN" dirty="0" smtClean="0"/>
              <a:t>…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23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39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41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68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22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94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81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22969</TotalTime>
  <Words>3507</Words>
  <Application>Microsoft Macintosh PowerPoint</Application>
  <PresentationFormat>Panoramiczny</PresentationFormat>
  <Paragraphs>776</Paragraphs>
  <Slides>115</Slides>
  <Notes>8</Notes>
  <HiddenSlides>9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115</vt:i4>
      </vt:variant>
    </vt:vector>
  </HeadingPairs>
  <TitlesOfParts>
    <vt:vector size="122" baseType="lpstr">
      <vt:lpstr>Calibri</vt:lpstr>
      <vt:lpstr>Mangal</vt:lpstr>
      <vt:lpstr>Monotype Sorts</vt:lpstr>
      <vt:lpstr>Times New Roman</vt:lpstr>
      <vt:lpstr>Verdana</vt:lpstr>
      <vt:lpstr>Arial</vt:lpstr>
      <vt:lpstr>Motyw pakietu Office</vt:lpstr>
      <vt:lpstr>Co będzie ze mną po śmierci? Nadzieja ucznia Jezusa.</vt:lpstr>
      <vt:lpstr>Zaproszenie (160 znaków? Nie!)</vt:lpstr>
      <vt:lpstr>Prezentacja programu PowerPoint</vt:lpstr>
      <vt:lpstr>Zasady używania widekonferencji</vt:lpstr>
      <vt:lpstr>Nadzieja uczniów Jezusa</vt:lpstr>
      <vt:lpstr>Gotowość do obrony naszej nadziei</vt:lpstr>
      <vt:lpstr>Plan</vt:lpstr>
      <vt:lpstr>Część #1 Czas, historia i metahistoria</vt:lpstr>
      <vt:lpstr>Niezbędne definicje</vt:lpstr>
      <vt:lpstr>Zasadnicze pytania człowieka</vt:lpstr>
      <vt:lpstr>Ja w czasie,    czyli moje spotkanie z czasem (gr. χρόνος)</vt:lpstr>
      <vt:lpstr>Notatka z bloga „Luźne przemyślenia W34”</vt:lpstr>
      <vt:lpstr>Ja w czasie     </vt:lpstr>
      <vt:lpstr>Zasada przyczynowo skutkowa</vt:lpstr>
      <vt:lpstr>Metahistoria</vt:lpstr>
      <vt:lpstr>Zagłada i odkupienie</vt:lpstr>
      <vt:lpstr>Ja, zagłada i odkupienie</vt:lpstr>
      <vt:lpstr>Metahistoria a historia, którą się zajmujemy</vt:lpstr>
      <vt:lpstr>Metahistoria a historia, którą się zajmujemy</vt:lpstr>
      <vt:lpstr>Metahistoria a historia, którą się zajmujemy</vt:lpstr>
      <vt:lpstr>Biblijny plan dziejów a Święta Pana w Kpł23 </vt:lpstr>
      <vt:lpstr>Biblijny plan dziejów a Święta Pana w Kpł23 </vt:lpstr>
      <vt:lpstr>Biblijny plan dziejów – część wykonana </vt:lpstr>
      <vt:lpstr>Biblijny plan dziejów – część zaplanowana </vt:lpstr>
      <vt:lpstr>Abstrakt - działania Pana Jezusa na ziemi</vt:lpstr>
      <vt:lpstr>Jezus a życie człowieka</vt:lpstr>
      <vt:lpstr>Jezus a życie człowieka</vt:lpstr>
      <vt:lpstr>Część #3 Słowo prawdy: Szeroka droga, która prowadzi na zatracenie.</vt:lpstr>
      <vt:lpstr>Życie człowieka</vt:lpstr>
      <vt:lpstr>Człowiek się rodzi i żyje</vt:lpstr>
      <vt:lpstr>Człowiek umiera</vt:lpstr>
      <vt:lpstr>Zejście do szeolu (gr. hades)</vt:lpstr>
      <vt:lpstr>Zmartwychwstanie</vt:lpstr>
      <vt:lpstr>I ujrzałem wielki biały tron,  i zasiadającego na nim…</vt:lpstr>
      <vt:lpstr>Człowiek będzie osądzony wg. swoich czynów.</vt:lpstr>
      <vt:lpstr>A co o tym mówią religie teistyczne?</vt:lpstr>
      <vt:lpstr>Czy obraz Memlinga pokazuje prawdę?</vt:lpstr>
      <vt:lpstr>Prezentacja programu PowerPoint</vt:lpstr>
      <vt:lpstr>Prezentacja programu PowerPoint</vt:lpstr>
      <vt:lpstr>A inne religie? Systemy panteistyczne coś kręcą!</vt:lpstr>
      <vt:lpstr>Przypomnienie: Szeroka droga, która na zatracenie</vt:lpstr>
      <vt:lpstr>Prezentacja programu PowerPoint</vt:lpstr>
      <vt:lpstr>Prezentacja programu PowerPoint</vt:lpstr>
      <vt:lpstr>Prezentacja programu PowerPoint</vt:lpstr>
      <vt:lpstr>Część #4 Dobra Nowina o przyszłości ucznia Jezusa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Wydarzenia w których planuję brać udział</vt:lpstr>
      <vt:lpstr>Wydarzenia w których planuję brać udział</vt:lpstr>
      <vt:lpstr>Przypomnienie: Szeroka droga, która prowadzi na zatracenie</vt:lpstr>
      <vt:lpstr>#0. Wąska ścieżka prowadzi poprzez nowe narodzenie</vt:lpstr>
      <vt:lpstr>#0. Wąska ścieżka prowadzi poprzez nowe narodzenie </vt:lpstr>
      <vt:lpstr>Ef 1:13 – usłyszeli, uwierzyli, zapieczętował</vt:lpstr>
      <vt:lpstr>Ef 1:13n – algorytm nawrócenia</vt:lpstr>
      <vt:lpstr>Ef 2:1-5</vt:lpstr>
      <vt:lpstr>Ef 2:5-7</vt:lpstr>
      <vt:lpstr>Ef 2:1-7</vt:lpstr>
      <vt:lpstr>Ef 2:1-7</vt:lpstr>
      <vt:lpstr>Ef 2:8-10 – cel nowego stworzenia</vt:lpstr>
      <vt:lpstr>Slajd o ważności nowego narodzenia</vt:lpstr>
      <vt:lpstr>#1. Śmierć ciała, przeniesienie na łono Abrahama</vt:lpstr>
      <vt:lpstr>Trudne ćwiczenie</vt:lpstr>
      <vt:lpstr>Śmierć ciała (Gen3:19)</vt:lpstr>
      <vt:lpstr>Śmierć a potem sąd (Heb1 9:27)</vt:lpstr>
      <vt:lpstr>Kraina umarłych (Łk 16:19nn)</vt:lpstr>
      <vt:lpstr>ToDo: wyjaśnienie pojęcia Łono Abrahama, oraz dzieci Abrahama.</vt:lpstr>
      <vt:lpstr>Hi 17:11-19 Hiob i jego nadzieja</vt:lpstr>
      <vt:lpstr>Dn12:2</vt:lpstr>
      <vt:lpstr>#2. Zmartwychwstanie w nowym ciele</vt:lpstr>
      <vt:lpstr>Hiob 14</vt:lpstr>
      <vt:lpstr>1Tes4:15</vt:lpstr>
      <vt:lpstr>1Kor15</vt:lpstr>
      <vt:lpstr>#3. Trybunał Chrystusa</vt:lpstr>
      <vt:lpstr>Gdzie jest mowa o zapłacie, o rozliczeniu sług?</vt:lpstr>
      <vt:lpstr>Talenty - zapłata</vt:lpstr>
      <vt:lpstr>Talenty – o co dla nieprzyjaciół?</vt:lpstr>
      <vt:lpstr>Dwa sądy? A może jeszcze więcej?</vt:lpstr>
      <vt:lpstr>#4. Wesela Baranka</vt:lpstr>
      <vt:lpstr>#5. Powrót na ziemię</vt:lpstr>
      <vt:lpstr>#6. Współkrólowanie w Królestwie Mesjasza</vt:lpstr>
      <vt:lpstr>ToDo: gdzie są miejsca o królowaniu?</vt:lpstr>
      <vt:lpstr>#7. Nowe Niebo i Nowa Ziemia</vt:lpstr>
      <vt:lpstr>Podsumowanie: Siedem wydarzeń  zaplanowanych w życiu ucznia Jezusa</vt:lpstr>
      <vt:lpstr>Koniec?</vt:lpstr>
      <vt:lpstr>#4. Pytania</vt:lpstr>
      <vt:lpstr>Pytania: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Dodatki i slajdy zbędne</vt:lpstr>
      <vt:lpstr>Slajdy dodatkowe do planu dziejów. Dokończyć!</vt:lpstr>
      <vt:lpstr>Wyjątek: czasy końca – pochwyceni i męczennicy</vt:lpstr>
      <vt:lpstr>ToDo: można zrobić slajd o Szatanie w czasach TK</vt:lpstr>
      <vt:lpstr>ToDo: można zrobić slajd o resztce Izraela</vt:lpstr>
      <vt:lpstr>Część #3. Inwestycje w wieczność. Inwestycje, które nie spłoną.</vt:lpstr>
      <vt:lpstr>Inwestowanie wg Łk 16.9</vt:lpstr>
      <vt:lpstr>Kolory z pliku 2019-10-12 nadzieja 2.4 do pracy  Wszystkie obiekty do zachowania !</vt:lpstr>
      <vt:lpstr>Co będzie ze mną po śmierci? Nadzieja ucznia Jezusa.</vt:lpstr>
      <vt:lpstr>Myśl przewodnia: </vt:lpstr>
      <vt:lpstr>S.D.P - 23 marca 2020 – będzie telewykład</vt:lpstr>
      <vt:lpstr>„Inwestowanie w wieczność” - plan na wystąpienie misyjne u Olka 9 września 2019</vt:lpstr>
      <vt:lpstr>„Inwestycje które nie spłoną” - plan wystąpienia</vt:lpstr>
      <vt:lpstr>Plan wystąpienia</vt:lpstr>
      <vt:lpstr>Uwaga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Wojciech Apel</dc:creator>
  <cp:lastModifiedBy>Wojciech Apel</cp:lastModifiedBy>
  <cp:revision>409</cp:revision>
  <cp:lastPrinted>2019-09-09T14:49:46Z</cp:lastPrinted>
  <dcterms:created xsi:type="dcterms:W3CDTF">2018-05-18T15:30:11Z</dcterms:created>
  <dcterms:modified xsi:type="dcterms:W3CDTF">2020-04-06T18:02:21Z</dcterms:modified>
</cp:coreProperties>
</file>